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40"/>
    <p:restoredTop sz="96405"/>
  </p:normalViewPr>
  <p:slideViewPr>
    <p:cSldViewPr snapToGrid="0" snapToObjects="1">
      <p:cViewPr varScale="1">
        <p:scale>
          <a:sx n="60" d="100"/>
          <a:sy n="60" d="100"/>
        </p:scale>
        <p:origin x="96" y="11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s://minciencias.gov.co/convocatorias/innovacion-y-productividad/convocatoria-para-el-apoyo-proyectos-idi-que-contribuyan" TargetMode="External"/><Relationship Id="rId1" Type="http://schemas.openxmlformats.org/officeDocument/2006/relationships/hyperlink" Target="https://www.colombia.emb-japan.go.jp/itpr_es/cooperacionKUSANONE.html" TargetMode="Externa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aguazalva.co/Registrarme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s://minciencias.gov.co/convocatorias/innovacion-y-productividad/convocatoria-para-el-apoyo-proyectos-idi-que-contribuyan" TargetMode="External"/><Relationship Id="rId1" Type="http://schemas.openxmlformats.org/officeDocument/2006/relationships/hyperlink" Target="https://www.colombia.emb-japan.go.jp/itpr_es/cooperacionKUSANONE.html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aguazalva.co/Registrarm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595AD6-3224-4FEA-8C00-2DA8EA6EECB4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61114A63-F646-4408-B668-3EA4AC0A843B}">
      <dgm:prSet phldrT="[Texto]" custT="1"/>
      <dgm:spPr/>
      <dgm:t>
        <a:bodyPr/>
        <a:lstStyle/>
        <a:p>
          <a:r>
            <a:rPr lang="es-ES" sz="2300" b="0" i="0" dirty="0"/>
            <a:t>CONVOCATORIA KUSANONE ( </a:t>
          </a:r>
          <a:r>
            <a:rPr lang="es-ES" sz="1800" b="0" i="0" dirty="0"/>
            <a:t>Asistencia Financiera No Reembolsable para proyectos comunitarios de seguridad humana</a:t>
          </a:r>
          <a:r>
            <a:rPr lang="es-ES" sz="2300" b="0" i="0" dirty="0"/>
            <a:t>)</a:t>
          </a:r>
          <a:endParaRPr lang="es-CO" sz="2300" dirty="0"/>
        </a:p>
      </dgm:t>
    </dgm:pt>
    <dgm:pt modelId="{3D19D170-664B-4065-A806-162B679B651E}" type="parTrans" cxnId="{1A3C6D50-1D96-4FE6-85AF-0E74A55C5146}">
      <dgm:prSet/>
      <dgm:spPr/>
      <dgm:t>
        <a:bodyPr/>
        <a:lstStyle/>
        <a:p>
          <a:endParaRPr lang="es-CO"/>
        </a:p>
      </dgm:t>
    </dgm:pt>
    <dgm:pt modelId="{319D8288-132B-410E-8511-267A774A7144}" type="sibTrans" cxnId="{1A3C6D50-1D96-4FE6-85AF-0E74A55C5146}">
      <dgm:prSet/>
      <dgm:spPr/>
      <dgm:t>
        <a:bodyPr/>
        <a:lstStyle/>
        <a:p>
          <a:endParaRPr lang="es-CO"/>
        </a:p>
      </dgm:t>
    </dgm:pt>
    <dgm:pt modelId="{8C6ED2C3-C6A3-4F98-AE19-3054C40AB50A}">
      <dgm:prSet phldrT="[Texto]" custT="1"/>
      <dgm:spPr/>
      <dgm:t>
        <a:bodyPr/>
        <a:lstStyle/>
        <a:p>
          <a:pPr algn="just"/>
          <a:r>
            <a:rPr lang="es-ES" sz="1500" b="1" dirty="0">
              <a:solidFill>
                <a:srgbClr val="FF0000"/>
              </a:solidFill>
            </a:rPr>
            <a:t>Descripción: </a:t>
          </a:r>
          <a:r>
            <a:rPr lang="es-ES" sz="1200" b="0" i="0" dirty="0"/>
            <a:t>Pretende solucionar problemas relacionados con la satisfacción de las necesidades básicas humanas fundamentales en población vulnerable por factores socio económicos determinables y víctimas del conflicto ( reinsertados y víctimas de minas antipersonal, entre otros.</a:t>
          </a:r>
          <a:endParaRPr lang="es-CO" sz="1200" dirty="0"/>
        </a:p>
      </dgm:t>
    </dgm:pt>
    <dgm:pt modelId="{8B907906-5CAB-4488-93F3-664C0335DB99}" type="parTrans" cxnId="{B1874498-256A-4B85-828B-49C00A68C9B5}">
      <dgm:prSet/>
      <dgm:spPr/>
      <dgm:t>
        <a:bodyPr/>
        <a:lstStyle/>
        <a:p>
          <a:endParaRPr lang="es-CO"/>
        </a:p>
      </dgm:t>
    </dgm:pt>
    <dgm:pt modelId="{48FB16FB-789A-4FA3-9CC4-0F47CECACC85}" type="sibTrans" cxnId="{B1874498-256A-4B85-828B-49C00A68C9B5}">
      <dgm:prSet/>
      <dgm:spPr/>
      <dgm:t>
        <a:bodyPr/>
        <a:lstStyle/>
        <a:p>
          <a:endParaRPr lang="es-CO"/>
        </a:p>
      </dgm:t>
    </dgm:pt>
    <dgm:pt modelId="{A938F2FA-4EFD-4CB3-9D13-D24C94DFEAB8}">
      <dgm:prSet phldrT="[Texto]"/>
      <dgm:spPr/>
      <dgm:t>
        <a:bodyPr/>
        <a:lstStyle/>
        <a:p>
          <a:pPr algn="l"/>
          <a:r>
            <a:rPr lang="es-ES" sz="1500" b="1" dirty="0">
              <a:solidFill>
                <a:srgbClr val="FF0000"/>
              </a:solidFill>
            </a:rPr>
            <a:t>INICIO</a:t>
          </a:r>
          <a:r>
            <a:rPr lang="es-ES" sz="1500" dirty="0"/>
            <a:t>: Febrero 2022</a:t>
          </a:r>
          <a:endParaRPr lang="es-CO" sz="1500" dirty="0"/>
        </a:p>
      </dgm:t>
    </dgm:pt>
    <dgm:pt modelId="{063698EF-B5A2-4AF5-92CA-168D266A04EC}" type="parTrans" cxnId="{9A4464C5-A81C-4E7A-8031-060011A5F0EC}">
      <dgm:prSet/>
      <dgm:spPr/>
      <dgm:t>
        <a:bodyPr/>
        <a:lstStyle/>
        <a:p>
          <a:endParaRPr lang="es-CO"/>
        </a:p>
      </dgm:t>
    </dgm:pt>
    <dgm:pt modelId="{8739B243-C488-4096-ABCD-BED64E988D23}" type="sibTrans" cxnId="{9A4464C5-A81C-4E7A-8031-060011A5F0EC}">
      <dgm:prSet/>
      <dgm:spPr/>
      <dgm:t>
        <a:bodyPr/>
        <a:lstStyle/>
        <a:p>
          <a:endParaRPr lang="es-CO"/>
        </a:p>
      </dgm:t>
    </dgm:pt>
    <dgm:pt modelId="{9D334C5C-3D6F-4E50-8A4D-D9D2A31B1F7F}">
      <dgm:prSet phldrT="[Texto]" custT="1"/>
      <dgm:spPr/>
      <dgm:t>
        <a:bodyPr/>
        <a:lstStyle/>
        <a:p>
          <a:r>
            <a:rPr lang="es-ES" sz="1400" b="0" i="0" dirty="0"/>
            <a:t>914 Convocatoria para el apoyo a proyectos de I+ </a:t>
          </a:r>
          <a:r>
            <a:rPr lang="es-ES" sz="1400" b="0" i="0" dirty="0" err="1"/>
            <a:t>D+i</a:t>
          </a:r>
          <a:r>
            <a:rPr lang="es-ES" sz="1400" b="0" i="0" dirty="0"/>
            <a:t> que contribuyan a resolver los desafíos establecidos en la misión "Colombia hacia un nuevo modelo productivo, sostenible y competitivo"- área estratégica energía</a:t>
          </a:r>
          <a:endParaRPr lang="es-CO" sz="1400" dirty="0"/>
        </a:p>
      </dgm:t>
    </dgm:pt>
    <dgm:pt modelId="{36237EDD-F54E-43BB-BC6B-95E0C23875F1}" type="parTrans" cxnId="{05195BB9-5B82-4FF7-A1F4-5F8D00C3E699}">
      <dgm:prSet/>
      <dgm:spPr/>
      <dgm:t>
        <a:bodyPr/>
        <a:lstStyle/>
        <a:p>
          <a:endParaRPr lang="es-CO"/>
        </a:p>
      </dgm:t>
    </dgm:pt>
    <dgm:pt modelId="{FDB4D324-3C31-4FA2-8128-C9A48426F5A7}" type="sibTrans" cxnId="{05195BB9-5B82-4FF7-A1F4-5F8D00C3E699}">
      <dgm:prSet/>
      <dgm:spPr/>
      <dgm:t>
        <a:bodyPr/>
        <a:lstStyle/>
        <a:p>
          <a:endParaRPr lang="es-CO"/>
        </a:p>
      </dgm:t>
    </dgm:pt>
    <dgm:pt modelId="{ABA316F5-30FE-41AA-8A9C-7F22627ACE9D}">
      <dgm:prSet phldrT="[Texto]" custT="1"/>
      <dgm:spPr/>
      <dgm:t>
        <a:bodyPr/>
        <a:lstStyle/>
        <a:p>
          <a:pPr algn="just"/>
          <a:r>
            <a:rPr lang="es-ES" sz="1400" b="1" dirty="0">
              <a:solidFill>
                <a:srgbClr val="FF0000"/>
              </a:solidFill>
            </a:rPr>
            <a:t>Descripción</a:t>
          </a:r>
          <a:r>
            <a:rPr lang="es-ES" sz="1200" dirty="0"/>
            <a:t>: </a:t>
          </a:r>
          <a:r>
            <a:rPr lang="es-ES" sz="1200" b="0" i="0" dirty="0"/>
            <a:t>Contribuir al cambio de la estructura del país hacia industrias y servicios con contenido tecnológico alto y con proyección exportadora, a través del apoyo financiero al desarrollo de proyectos de I+D+i dirigidos a desarrollar y validad nuevas tecnologías para la transición energética, basadas en la aplicación de resultados de investigación o la adaptación de tecnologías convergentes .</a:t>
          </a:r>
          <a:endParaRPr lang="es-CO" sz="1200" dirty="0"/>
        </a:p>
      </dgm:t>
    </dgm:pt>
    <dgm:pt modelId="{3701BE03-DD8E-49F3-ACDF-5C2035A2F7DC}" type="parTrans" cxnId="{8D73C9D1-993E-4FB4-8867-A0D97BD4844E}">
      <dgm:prSet/>
      <dgm:spPr/>
      <dgm:t>
        <a:bodyPr/>
        <a:lstStyle/>
        <a:p>
          <a:endParaRPr lang="es-CO"/>
        </a:p>
      </dgm:t>
    </dgm:pt>
    <dgm:pt modelId="{BD5D6B5F-90CE-4960-A01C-A4DF537B2519}" type="sibTrans" cxnId="{8D73C9D1-993E-4FB4-8867-A0D97BD4844E}">
      <dgm:prSet/>
      <dgm:spPr/>
      <dgm:t>
        <a:bodyPr/>
        <a:lstStyle/>
        <a:p>
          <a:endParaRPr lang="es-CO"/>
        </a:p>
      </dgm:t>
    </dgm:pt>
    <dgm:pt modelId="{9869613F-6413-403F-8B01-04CD9B744CFF}">
      <dgm:prSet phldrT="[Texto]" custT="1"/>
      <dgm:spPr/>
      <dgm:t>
        <a:bodyPr/>
        <a:lstStyle/>
        <a:p>
          <a:pPr algn="l"/>
          <a:r>
            <a:rPr lang="es-ES" sz="1400" b="1" dirty="0">
              <a:solidFill>
                <a:srgbClr val="FF0000"/>
              </a:solidFill>
            </a:rPr>
            <a:t>INI</a:t>
          </a:r>
          <a:r>
            <a:rPr lang="es-ES" sz="1500" b="1" dirty="0">
              <a:solidFill>
                <a:srgbClr val="FF0000"/>
              </a:solidFill>
            </a:rPr>
            <a:t>CIO</a:t>
          </a:r>
          <a:r>
            <a:rPr lang="es-ES" sz="1500" dirty="0"/>
            <a:t>: 14 de Marzo 2022</a:t>
          </a:r>
          <a:endParaRPr lang="es-CO" sz="1500" dirty="0"/>
        </a:p>
      </dgm:t>
    </dgm:pt>
    <dgm:pt modelId="{6DC65B32-E877-421F-B49A-1E4F9B6B52D6}" type="parTrans" cxnId="{CDC595A4-D31B-4990-A618-6D6BCB7615D7}">
      <dgm:prSet/>
      <dgm:spPr/>
      <dgm:t>
        <a:bodyPr/>
        <a:lstStyle/>
        <a:p>
          <a:endParaRPr lang="es-CO"/>
        </a:p>
      </dgm:t>
    </dgm:pt>
    <dgm:pt modelId="{38C27436-3524-410B-8567-287E5EEBD26A}" type="sibTrans" cxnId="{CDC595A4-D31B-4990-A618-6D6BCB7615D7}">
      <dgm:prSet/>
      <dgm:spPr/>
      <dgm:t>
        <a:bodyPr/>
        <a:lstStyle/>
        <a:p>
          <a:endParaRPr lang="es-CO"/>
        </a:p>
      </dgm:t>
    </dgm:pt>
    <dgm:pt modelId="{6FF320E1-2A07-4FCA-9B62-C2E5548D05F4}">
      <dgm:prSet phldrT="[Texto]"/>
      <dgm:spPr/>
      <dgm:t>
        <a:bodyPr/>
        <a:lstStyle/>
        <a:p>
          <a:pPr algn="l"/>
          <a:r>
            <a:rPr lang="es-ES" sz="1500" b="1" dirty="0">
              <a:solidFill>
                <a:srgbClr val="FF0000"/>
              </a:solidFill>
            </a:rPr>
            <a:t>CIERRE</a:t>
          </a:r>
          <a:r>
            <a:rPr lang="es-ES" sz="1500" dirty="0"/>
            <a:t>: Abril </a:t>
          </a:r>
          <a:endParaRPr lang="es-CO" sz="1500" dirty="0"/>
        </a:p>
      </dgm:t>
    </dgm:pt>
    <dgm:pt modelId="{27B4882A-D9FE-4CF3-BFBA-F58185D2E961}" type="parTrans" cxnId="{755E1E8E-EF93-4C5D-ACA6-C1B6E88D4C35}">
      <dgm:prSet/>
      <dgm:spPr/>
      <dgm:t>
        <a:bodyPr/>
        <a:lstStyle/>
        <a:p>
          <a:endParaRPr lang="es-CO"/>
        </a:p>
      </dgm:t>
    </dgm:pt>
    <dgm:pt modelId="{69998D28-8570-4334-8CDF-627D2A82BE17}" type="sibTrans" cxnId="{755E1E8E-EF93-4C5D-ACA6-C1B6E88D4C35}">
      <dgm:prSet/>
      <dgm:spPr/>
      <dgm:t>
        <a:bodyPr/>
        <a:lstStyle/>
        <a:p>
          <a:endParaRPr lang="es-CO"/>
        </a:p>
      </dgm:t>
    </dgm:pt>
    <dgm:pt modelId="{C28560FA-F096-43D1-BFFE-72F9423AE724}">
      <dgm:prSet phldrT="[Texto]" custT="1"/>
      <dgm:spPr/>
      <dgm:t>
        <a:bodyPr/>
        <a:lstStyle/>
        <a:p>
          <a:pPr algn="l"/>
          <a:r>
            <a:rPr lang="es-ES" sz="1500" dirty="0">
              <a:solidFill>
                <a:srgbClr val="00B050"/>
              </a:solidFill>
            </a:rPr>
            <a:t>LÍNEA</a:t>
          </a:r>
          <a:r>
            <a:rPr lang="es-ES" sz="1500" dirty="0"/>
            <a:t> : </a:t>
          </a:r>
          <a:r>
            <a:rPr lang="es-CO" sz="1200" b="0" i="0" dirty="0"/>
            <a:t>Construcción de infraestructura, primera infancia, Formación para el trabajo.</a:t>
          </a:r>
          <a:endParaRPr lang="es-CO" sz="1200" dirty="0"/>
        </a:p>
      </dgm:t>
    </dgm:pt>
    <dgm:pt modelId="{16BAB231-0A37-4E0C-8774-C75AC31EC792}" type="parTrans" cxnId="{7667DF29-0BF7-47F1-A623-C4AE9805C9EF}">
      <dgm:prSet/>
      <dgm:spPr/>
      <dgm:t>
        <a:bodyPr/>
        <a:lstStyle/>
        <a:p>
          <a:endParaRPr lang="es-CO"/>
        </a:p>
      </dgm:t>
    </dgm:pt>
    <dgm:pt modelId="{8532F756-82C1-4CEC-B759-5068DDE2F0CD}" type="sibTrans" cxnId="{7667DF29-0BF7-47F1-A623-C4AE9805C9EF}">
      <dgm:prSet/>
      <dgm:spPr/>
      <dgm:t>
        <a:bodyPr/>
        <a:lstStyle/>
        <a:p>
          <a:endParaRPr lang="es-CO"/>
        </a:p>
      </dgm:t>
    </dgm:pt>
    <dgm:pt modelId="{3F78DF1E-620A-423C-AE24-278391D809BE}">
      <dgm:prSet phldrT="[Texto]"/>
      <dgm:spPr/>
      <dgm:t>
        <a:bodyPr/>
        <a:lstStyle/>
        <a:p>
          <a:pPr algn="l"/>
          <a:r>
            <a:rPr lang="es-ES" sz="1500" dirty="0">
              <a:solidFill>
                <a:srgbClr val="FF0000"/>
              </a:solidFill>
            </a:rPr>
            <a:t>URL</a:t>
          </a:r>
          <a:r>
            <a:rPr lang="es-ES" sz="1500" dirty="0"/>
            <a:t>: </a:t>
          </a:r>
          <a:r>
            <a:rPr lang="es-ES" sz="1500" dirty="0">
              <a:hlinkClick xmlns:r="http://schemas.openxmlformats.org/officeDocument/2006/relationships" r:id="rId1"/>
            </a:rPr>
            <a:t>https://www.colombia.emb-japan.go.jp/itpr_es/cooperacionKUSANONE.html</a:t>
          </a:r>
          <a:endParaRPr lang="es-CO" sz="1500" dirty="0"/>
        </a:p>
      </dgm:t>
    </dgm:pt>
    <dgm:pt modelId="{0072F516-699C-43B1-A6CE-2C768D851BCB}" type="parTrans" cxnId="{B416C238-A949-4097-897F-35ABBB3CC224}">
      <dgm:prSet/>
      <dgm:spPr/>
      <dgm:t>
        <a:bodyPr/>
        <a:lstStyle/>
        <a:p>
          <a:endParaRPr lang="es-CO"/>
        </a:p>
      </dgm:t>
    </dgm:pt>
    <dgm:pt modelId="{BED18D03-E39D-4ADA-BD81-E20666F9E2BF}" type="sibTrans" cxnId="{B416C238-A949-4097-897F-35ABBB3CC224}">
      <dgm:prSet/>
      <dgm:spPr/>
      <dgm:t>
        <a:bodyPr/>
        <a:lstStyle/>
        <a:p>
          <a:endParaRPr lang="es-CO"/>
        </a:p>
      </dgm:t>
    </dgm:pt>
    <dgm:pt modelId="{87C26361-F80A-4F66-ADA9-06300251F155}">
      <dgm:prSet phldrT="[Texto]" custT="1"/>
      <dgm:spPr/>
      <dgm:t>
        <a:bodyPr/>
        <a:lstStyle/>
        <a:p>
          <a:pPr algn="l"/>
          <a:r>
            <a:rPr lang="es-ES" sz="1500" b="1" dirty="0">
              <a:solidFill>
                <a:srgbClr val="FF0000"/>
              </a:solidFill>
            </a:rPr>
            <a:t>CIERRE</a:t>
          </a:r>
          <a:r>
            <a:rPr lang="es-ES" sz="1500" b="1" dirty="0"/>
            <a:t>: </a:t>
          </a:r>
          <a:r>
            <a:rPr lang="es-ES" sz="1500" dirty="0"/>
            <a:t>L</a:t>
          </a:r>
          <a:r>
            <a:rPr lang="es-ES" sz="1500" b="0" i="0" dirty="0"/>
            <a:t>unes 2 de mayo 4:00pm hora legal colombiana</a:t>
          </a:r>
          <a:endParaRPr lang="es-CO" sz="1500" dirty="0"/>
        </a:p>
      </dgm:t>
    </dgm:pt>
    <dgm:pt modelId="{7AC14C8A-9320-4782-8926-673E060DC06D}" type="parTrans" cxnId="{FBF9E86B-A604-4CAD-B4F4-55B7BDD81927}">
      <dgm:prSet/>
      <dgm:spPr/>
      <dgm:t>
        <a:bodyPr/>
        <a:lstStyle/>
        <a:p>
          <a:endParaRPr lang="es-CO"/>
        </a:p>
      </dgm:t>
    </dgm:pt>
    <dgm:pt modelId="{40E96E6E-A2A5-4B17-894C-2D2D0F86C136}" type="sibTrans" cxnId="{FBF9E86B-A604-4CAD-B4F4-55B7BDD81927}">
      <dgm:prSet/>
      <dgm:spPr/>
      <dgm:t>
        <a:bodyPr/>
        <a:lstStyle/>
        <a:p>
          <a:endParaRPr lang="es-CO"/>
        </a:p>
      </dgm:t>
    </dgm:pt>
    <dgm:pt modelId="{F592F6CC-4E6A-4089-AF38-A5F978736BD7}">
      <dgm:prSet phldrT="[Texto]"/>
      <dgm:spPr/>
      <dgm:t>
        <a:bodyPr/>
        <a:lstStyle/>
        <a:p>
          <a:pPr algn="l"/>
          <a:r>
            <a:rPr lang="es-ES" sz="1400" dirty="0">
              <a:solidFill>
                <a:srgbClr val="00B050"/>
              </a:solidFill>
            </a:rPr>
            <a:t>LÍNEA</a:t>
          </a:r>
          <a:r>
            <a:rPr lang="es-ES" sz="1400" dirty="0"/>
            <a:t>: A.E</a:t>
          </a:r>
          <a:r>
            <a:rPr lang="es-ES" sz="1400" b="0" i="0" dirty="0"/>
            <a:t> ENERGÍA.</a:t>
          </a:r>
          <a:endParaRPr lang="es-CO" sz="1400" dirty="0"/>
        </a:p>
      </dgm:t>
    </dgm:pt>
    <dgm:pt modelId="{93876C8E-CC34-45F8-95BE-4AB94EAB8096}" type="parTrans" cxnId="{6EB30FAD-ECF9-4F57-B9E9-E2789CD94A92}">
      <dgm:prSet/>
      <dgm:spPr/>
      <dgm:t>
        <a:bodyPr/>
        <a:lstStyle/>
        <a:p>
          <a:endParaRPr lang="es-CO"/>
        </a:p>
      </dgm:t>
    </dgm:pt>
    <dgm:pt modelId="{7B357636-0FB2-4F5F-AA1F-5B75A9DEEBF5}" type="sibTrans" cxnId="{6EB30FAD-ECF9-4F57-B9E9-E2789CD94A92}">
      <dgm:prSet/>
      <dgm:spPr/>
      <dgm:t>
        <a:bodyPr/>
        <a:lstStyle/>
        <a:p>
          <a:endParaRPr lang="es-CO"/>
        </a:p>
      </dgm:t>
    </dgm:pt>
    <dgm:pt modelId="{23593B43-C6CE-416E-B0DB-4635FA4AED67}">
      <dgm:prSet phldrT="[Texto]"/>
      <dgm:spPr/>
      <dgm:t>
        <a:bodyPr/>
        <a:lstStyle/>
        <a:p>
          <a:pPr algn="l"/>
          <a:r>
            <a:rPr lang="es-ES" sz="1400" dirty="0"/>
            <a:t>URL: </a:t>
          </a:r>
          <a:r>
            <a:rPr lang="es-ES" sz="1400" dirty="0">
              <a:hlinkClick xmlns:r="http://schemas.openxmlformats.org/officeDocument/2006/relationships" r:id="rId2"/>
            </a:rPr>
            <a:t>https://minciencias.gov.co/convocatorias/innovacion-y-productividad/convocatoria-para-el-apoyo-proyectos-idi-que-contribuyan</a:t>
          </a:r>
          <a:endParaRPr lang="es-CO" sz="1400" dirty="0"/>
        </a:p>
      </dgm:t>
    </dgm:pt>
    <dgm:pt modelId="{B00E5D3A-88BF-436F-97A3-7DBD166DF592}" type="parTrans" cxnId="{73C205EA-06F8-4420-807E-A921D045388C}">
      <dgm:prSet/>
      <dgm:spPr/>
      <dgm:t>
        <a:bodyPr/>
        <a:lstStyle/>
        <a:p>
          <a:endParaRPr lang="es-CO"/>
        </a:p>
      </dgm:t>
    </dgm:pt>
    <dgm:pt modelId="{D3F6EFA6-5933-48B3-84F3-786BE13221EF}" type="sibTrans" cxnId="{73C205EA-06F8-4420-807E-A921D045388C}">
      <dgm:prSet/>
      <dgm:spPr/>
      <dgm:t>
        <a:bodyPr/>
        <a:lstStyle/>
        <a:p>
          <a:endParaRPr lang="es-CO"/>
        </a:p>
      </dgm:t>
    </dgm:pt>
    <dgm:pt modelId="{2065C4AE-B203-4113-8638-221BE159D851}" type="pres">
      <dgm:prSet presAssocID="{07595AD6-3224-4FEA-8C00-2DA8EA6EECB4}" presName="Name0" presStyleCnt="0">
        <dgm:presLayoutVars>
          <dgm:dir/>
          <dgm:animLvl val="lvl"/>
          <dgm:resizeHandles/>
        </dgm:presLayoutVars>
      </dgm:prSet>
      <dgm:spPr/>
    </dgm:pt>
    <dgm:pt modelId="{97A8FD99-FF9C-4DBA-B2E6-6CB43F1CB8EA}" type="pres">
      <dgm:prSet presAssocID="{61114A63-F646-4408-B668-3EA4AC0A843B}" presName="linNode" presStyleCnt="0"/>
      <dgm:spPr/>
    </dgm:pt>
    <dgm:pt modelId="{4D1E4647-C5DD-425E-BCB0-C3F695453132}" type="pres">
      <dgm:prSet presAssocID="{61114A63-F646-4408-B668-3EA4AC0A843B}" presName="parentShp" presStyleLbl="node1" presStyleIdx="0" presStyleCnt="2">
        <dgm:presLayoutVars>
          <dgm:bulletEnabled val="1"/>
        </dgm:presLayoutVars>
      </dgm:prSet>
      <dgm:spPr/>
    </dgm:pt>
    <dgm:pt modelId="{88FB679B-111E-4EEA-A73A-E323D9D19D92}" type="pres">
      <dgm:prSet presAssocID="{61114A63-F646-4408-B668-3EA4AC0A843B}" presName="childShp" presStyleLbl="bgAccFollowNode1" presStyleIdx="0" presStyleCnt="2" custScaleY="120151">
        <dgm:presLayoutVars>
          <dgm:bulletEnabled val="1"/>
        </dgm:presLayoutVars>
      </dgm:prSet>
      <dgm:spPr/>
    </dgm:pt>
    <dgm:pt modelId="{991BB4EB-E3F8-45DD-83D3-41FDEE0D26DB}" type="pres">
      <dgm:prSet presAssocID="{319D8288-132B-410E-8511-267A774A7144}" presName="spacing" presStyleCnt="0"/>
      <dgm:spPr/>
    </dgm:pt>
    <dgm:pt modelId="{424C1743-EDA5-4DFF-9405-FA9D9AD16839}" type="pres">
      <dgm:prSet presAssocID="{9D334C5C-3D6F-4E50-8A4D-D9D2A31B1F7F}" presName="linNode" presStyleCnt="0"/>
      <dgm:spPr/>
    </dgm:pt>
    <dgm:pt modelId="{60579885-BC21-44F9-B4D9-F2EA908EAB3B}" type="pres">
      <dgm:prSet presAssocID="{9D334C5C-3D6F-4E50-8A4D-D9D2A31B1F7F}" presName="parentShp" presStyleLbl="node1" presStyleIdx="1" presStyleCnt="2">
        <dgm:presLayoutVars>
          <dgm:bulletEnabled val="1"/>
        </dgm:presLayoutVars>
      </dgm:prSet>
      <dgm:spPr/>
    </dgm:pt>
    <dgm:pt modelId="{BBDA81D6-5773-4026-9E87-3D72F3D60E16}" type="pres">
      <dgm:prSet presAssocID="{9D334C5C-3D6F-4E50-8A4D-D9D2A31B1F7F}" presName="childShp" presStyleLbl="bgAccFollowNode1" presStyleIdx="1" presStyleCnt="2" custScaleY="131350">
        <dgm:presLayoutVars>
          <dgm:bulletEnabled val="1"/>
        </dgm:presLayoutVars>
      </dgm:prSet>
      <dgm:spPr/>
    </dgm:pt>
  </dgm:ptLst>
  <dgm:cxnLst>
    <dgm:cxn modelId="{A8AEC018-AEFD-430A-8E9A-C09A919E59D4}" type="presOf" srcId="{3F78DF1E-620A-423C-AE24-278391D809BE}" destId="{88FB679B-111E-4EEA-A73A-E323D9D19D92}" srcOrd="0" destOrd="4" presId="urn:microsoft.com/office/officeart/2005/8/layout/vList6"/>
    <dgm:cxn modelId="{44B6931D-88A0-4937-BD82-2FC8B8EDA435}" type="presOf" srcId="{61114A63-F646-4408-B668-3EA4AC0A843B}" destId="{4D1E4647-C5DD-425E-BCB0-C3F695453132}" srcOrd="0" destOrd="0" presId="urn:microsoft.com/office/officeart/2005/8/layout/vList6"/>
    <dgm:cxn modelId="{7667DF29-0BF7-47F1-A623-C4AE9805C9EF}" srcId="{61114A63-F646-4408-B668-3EA4AC0A843B}" destId="{C28560FA-F096-43D1-BFFE-72F9423AE724}" srcOrd="3" destOrd="0" parTransId="{16BAB231-0A37-4E0C-8774-C75AC31EC792}" sibTransId="{8532F756-82C1-4CEC-B759-5068DDE2F0CD}"/>
    <dgm:cxn modelId="{B416C238-A949-4097-897F-35ABBB3CC224}" srcId="{61114A63-F646-4408-B668-3EA4AC0A843B}" destId="{3F78DF1E-620A-423C-AE24-278391D809BE}" srcOrd="4" destOrd="0" parTransId="{0072F516-699C-43B1-A6CE-2C768D851BCB}" sibTransId="{BED18D03-E39D-4ADA-BD81-E20666F9E2BF}"/>
    <dgm:cxn modelId="{78D47239-6E65-4DFA-ACC5-AC541A5AAC5D}" type="presOf" srcId="{A938F2FA-4EFD-4CB3-9D13-D24C94DFEAB8}" destId="{88FB679B-111E-4EEA-A73A-E323D9D19D92}" srcOrd="0" destOrd="1" presId="urn:microsoft.com/office/officeart/2005/8/layout/vList6"/>
    <dgm:cxn modelId="{17253043-7801-4192-9E38-A7DC11777431}" type="presOf" srcId="{6FF320E1-2A07-4FCA-9B62-C2E5548D05F4}" destId="{88FB679B-111E-4EEA-A73A-E323D9D19D92}" srcOrd="0" destOrd="2" presId="urn:microsoft.com/office/officeart/2005/8/layout/vList6"/>
    <dgm:cxn modelId="{FBF9E86B-A604-4CAD-B4F4-55B7BDD81927}" srcId="{9D334C5C-3D6F-4E50-8A4D-D9D2A31B1F7F}" destId="{87C26361-F80A-4F66-ADA9-06300251F155}" srcOrd="2" destOrd="0" parTransId="{7AC14C8A-9320-4782-8926-673E060DC06D}" sibTransId="{40E96E6E-A2A5-4B17-894C-2D2D0F86C136}"/>
    <dgm:cxn modelId="{6FCA816D-ED3F-46D2-9665-BF63487DBDEC}" type="presOf" srcId="{C28560FA-F096-43D1-BFFE-72F9423AE724}" destId="{88FB679B-111E-4EEA-A73A-E323D9D19D92}" srcOrd="0" destOrd="3" presId="urn:microsoft.com/office/officeart/2005/8/layout/vList6"/>
    <dgm:cxn modelId="{1A3C6D50-1D96-4FE6-85AF-0E74A55C5146}" srcId="{07595AD6-3224-4FEA-8C00-2DA8EA6EECB4}" destId="{61114A63-F646-4408-B668-3EA4AC0A843B}" srcOrd="0" destOrd="0" parTransId="{3D19D170-664B-4065-A806-162B679B651E}" sibTransId="{319D8288-132B-410E-8511-267A774A7144}"/>
    <dgm:cxn modelId="{36A0FD50-9857-4AA6-80ED-7C60286DC017}" type="presOf" srcId="{ABA316F5-30FE-41AA-8A9C-7F22627ACE9D}" destId="{BBDA81D6-5773-4026-9E87-3D72F3D60E16}" srcOrd="0" destOrd="0" presId="urn:microsoft.com/office/officeart/2005/8/layout/vList6"/>
    <dgm:cxn modelId="{96BC9257-AA6B-4848-A9E0-97A08E91244E}" type="presOf" srcId="{07595AD6-3224-4FEA-8C00-2DA8EA6EECB4}" destId="{2065C4AE-B203-4113-8638-221BE159D851}" srcOrd="0" destOrd="0" presId="urn:microsoft.com/office/officeart/2005/8/layout/vList6"/>
    <dgm:cxn modelId="{755E1E8E-EF93-4C5D-ACA6-C1B6E88D4C35}" srcId="{61114A63-F646-4408-B668-3EA4AC0A843B}" destId="{6FF320E1-2A07-4FCA-9B62-C2E5548D05F4}" srcOrd="2" destOrd="0" parTransId="{27B4882A-D9FE-4CF3-BFBA-F58185D2E961}" sibTransId="{69998D28-8570-4334-8CDF-627D2A82BE17}"/>
    <dgm:cxn modelId="{EBDBC38E-16BC-4209-BA1E-3624FCB9775D}" type="presOf" srcId="{9D334C5C-3D6F-4E50-8A4D-D9D2A31B1F7F}" destId="{60579885-BC21-44F9-B4D9-F2EA908EAB3B}" srcOrd="0" destOrd="0" presId="urn:microsoft.com/office/officeart/2005/8/layout/vList6"/>
    <dgm:cxn modelId="{B1874498-256A-4B85-828B-49C00A68C9B5}" srcId="{61114A63-F646-4408-B668-3EA4AC0A843B}" destId="{8C6ED2C3-C6A3-4F98-AE19-3054C40AB50A}" srcOrd="0" destOrd="0" parTransId="{8B907906-5CAB-4488-93F3-664C0335DB99}" sibTransId="{48FB16FB-789A-4FA3-9CC4-0F47CECACC85}"/>
    <dgm:cxn modelId="{97DB469F-0C99-48EE-92FC-37D9FFBB3C0F}" type="presOf" srcId="{87C26361-F80A-4F66-ADA9-06300251F155}" destId="{BBDA81D6-5773-4026-9E87-3D72F3D60E16}" srcOrd="0" destOrd="2" presId="urn:microsoft.com/office/officeart/2005/8/layout/vList6"/>
    <dgm:cxn modelId="{CDC595A4-D31B-4990-A618-6D6BCB7615D7}" srcId="{9D334C5C-3D6F-4E50-8A4D-D9D2A31B1F7F}" destId="{9869613F-6413-403F-8B01-04CD9B744CFF}" srcOrd="1" destOrd="0" parTransId="{6DC65B32-E877-421F-B49A-1E4F9B6B52D6}" sibTransId="{38C27436-3524-410B-8567-287E5EEBD26A}"/>
    <dgm:cxn modelId="{38DE87A6-0C1A-47A5-BE25-2FBEE7BF0185}" type="presOf" srcId="{8C6ED2C3-C6A3-4F98-AE19-3054C40AB50A}" destId="{88FB679B-111E-4EEA-A73A-E323D9D19D92}" srcOrd="0" destOrd="0" presId="urn:microsoft.com/office/officeart/2005/8/layout/vList6"/>
    <dgm:cxn modelId="{157199A8-B8ED-4C46-A3F4-0DE74BC7BDD1}" type="presOf" srcId="{F592F6CC-4E6A-4089-AF38-A5F978736BD7}" destId="{BBDA81D6-5773-4026-9E87-3D72F3D60E16}" srcOrd="0" destOrd="3" presId="urn:microsoft.com/office/officeart/2005/8/layout/vList6"/>
    <dgm:cxn modelId="{6EB30FAD-ECF9-4F57-B9E9-E2789CD94A92}" srcId="{9D334C5C-3D6F-4E50-8A4D-D9D2A31B1F7F}" destId="{F592F6CC-4E6A-4089-AF38-A5F978736BD7}" srcOrd="3" destOrd="0" parTransId="{93876C8E-CC34-45F8-95BE-4AB94EAB8096}" sibTransId="{7B357636-0FB2-4F5F-AA1F-5B75A9DEEBF5}"/>
    <dgm:cxn modelId="{05195BB9-5B82-4FF7-A1F4-5F8D00C3E699}" srcId="{07595AD6-3224-4FEA-8C00-2DA8EA6EECB4}" destId="{9D334C5C-3D6F-4E50-8A4D-D9D2A31B1F7F}" srcOrd="1" destOrd="0" parTransId="{36237EDD-F54E-43BB-BC6B-95E0C23875F1}" sibTransId="{FDB4D324-3C31-4FA2-8128-C9A48426F5A7}"/>
    <dgm:cxn modelId="{9A4464C5-A81C-4E7A-8031-060011A5F0EC}" srcId="{61114A63-F646-4408-B668-3EA4AC0A843B}" destId="{A938F2FA-4EFD-4CB3-9D13-D24C94DFEAB8}" srcOrd="1" destOrd="0" parTransId="{063698EF-B5A2-4AF5-92CA-168D266A04EC}" sibTransId="{8739B243-C488-4096-ABCD-BED64E988D23}"/>
    <dgm:cxn modelId="{8D73C9D1-993E-4FB4-8867-A0D97BD4844E}" srcId="{9D334C5C-3D6F-4E50-8A4D-D9D2A31B1F7F}" destId="{ABA316F5-30FE-41AA-8A9C-7F22627ACE9D}" srcOrd="0" destOrd="0" parTransId="{3701BE03-DD8E-49F3-ACDF-5C2035A2F7DC}" sibTransId="{BD5D6B5F-90CE-4960-A01C-A4DF537B2519}"/>
    <dgm:cxn modelId="{8C29F6D5-F33A-4D12-872D-389C9EF0A9D5}" type="presOf" srcId="{9869613F-6413-403F-8B01-04CD9B744CFF}" destId="{BBDA81D6-5773-4026-9E87-3D72F3D60E16}" srcOrd="0" destOrd="1" presId="urn:microsoft.com/office/officeart/2005/8/layout/vList6"/>
    <dgm:cxn modelId="{A28E8AE7-A3C2-4AC4-B140-19FC37502D89}" type="presOf" srcId="{23593B43-C6CE-416E-B0DB-4635FA4AED67}" destId="{BBDA81D6-5773-4026-9E87-3D72F3D60E16}" srcOrd="0" destOrd="4" presId="urn:microsoft.com/office/officeart/2005/8/layout/vList6"/>
    <dgm:cxn modelId="{73C205EA-06F8-4420-807E-A921D045388C}" srcId="{9D334C5C-3D6F-4E50-8A4D-D9D2A31B1F7F}" destId="{23593B43-C6CE-416E-B0DB-4635FA4AED67}" srcOrd="4" destOrd="0" parTransId="{B00E5D3A-88BF-436F-97A3-7DBD166DF592}" sibTransId="{D3F6EFA6-5933-48B3-84F3-786BE13221EF}"/>
    <dgm:cxn modelId="{6279F353-BB7D-48DD-8C0B-271BBEEA5D22}" type="presParOf" srcId="{2065C4AE-B203-4113-8638-221BE159D851}" destId="{97A8FD99-FF9C-4DBA-B2E6-6CB43F1CB8EA}" srcOrd="0" destOrd="0" presId="urn:microsoft.com/office/officeart/2005/8/layout/vList6"/>
    <dgm:cxn modelId="{8A581DCD-8C0E-43FB-9ACB-6DF8F68CE611}" type="presParOf" srcId="{97A8FD99-FF9C-4DBA-B2E6-6CB43F1CB8EA}" destId="{4D1E4647-C5DD-425E-BCB0-C3F695453132}" srcOrd="0" destOrd="0" presId="urn:microsoft.com/office/officeart/2005/8/layout/vList6"/>
    <dgm:cxn modelId="{7531C77C-6FC0-4D9F-92CE-0CD83913E79E}" type="presParOf" srcId="{97A8FD99-FF9C-4DBA-B2E6-6CB43F1CB8EA}" destId="{88FB679B-111E-4EEA-A73A-E323D9D19D92}" srcOrd="1" destOrd="0" presId="urn:microsoft.com/office/officeart/2005/8/layout/vList6"/>
    <dgm:cxn modelId="{2E30D828-1710-4EE1-B2A9-A0F2591B2B73}" type="presParOf" srcId="{2065C4AE-B203-4113-8638-221BE159D851}" destId="{991BB4EB-E3F8-45DD-83D3-41FDEE0D26DB}" srcOrd="1" destOrd="0" presId="urn:microsoft.com/office/officeart/2005/8/layout/vList6"/>
    <dgm:cxn modelId="{7684423F-F967-4ED8-ADF4-27C5A0FA9B5C}" type="presParOf" srcId="{2065C4AE-B203-4113-8638-221BE159D851}" destId="{424C1743-EDA5-4DFF-9405-FA9D9AD16839}" srcOrd="2" destOrd="0" presId="urn:microsoft.com/office/officeart/2005/8/layout/vList6"/>
    <dgm:cxn modelId="{713F5D59-FC5E-49C5-8D25-167BC9CA8408}" type="presParOf" srcId="{424C1743-EDA5-4DFF-9405-FA9D9AD16839}" destId="{60579885-BC21-44F9-B4D9-F2EA908EAB3B}" srcOrd="0" destOrd="0" presId="urn:microsoft.com/office/officeart/2005/8/layout/vList6"/>
    <dgm:cxn modelId="{371D0FA2-1EFB-4F23-B510-949B071A5946}" type="presParOf" srcId="{424C1743-EDA5-4DFF-9405-FA9D9AD16839}" destId="{BBDA81D6-5773-4026-9E87-3D72F3D60E1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595AD6-3224-4FEA-8C00-2DA8EA6EECB4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61114A63-F646-4408-B668-3EA4AC0A843B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sz="2300" b="0" i="0" dirty="0"/>
            <a:t>Segunda versión jóvenes por los páramos</a:t>
          </a:r>
          <a:endParaRPr lang="es-CO" sz="2300" dirty="0"/>
        </a:p>
      </dgm:t>
    </dgm:pt>
    <dgm:pt modelId="{3D19D170-664B-4065-A806-162B679B651E}" type="parTrans" cxnId="{1A3C6D50-1D96-4FE6-85AF-0E74A55C5146}">
      <dgm:prSet/>
      <dgm:spPr/>
      <dgm:t>
        <a:bodyPr/>
        <a:lstStyle/>
        <a:p>
          <a:endParaRPr lang="es-CO"/>
        </a:p>
      </dgm:t>
    </dgm:pt>
    <dgm:pt modelId="{319D8288-132B-410E-8511-267A774A7144}" type="sibTrans" cxnId="{1A3C6D50-1D96-4FE6-85AF-0E74A55C5146}">
      <dgm:prSet/>
      <dgm:spPr/>
      <dgm:t>
        <a:bodyPr/>
        <a:lstStyle/>
        <a:p>
          <a:endParaRPr lang="es-CO"/>
        </a:p>
      </dgm:t>
    </dgm:pt>
    <dgm:pt modelId="{8C6ED2C3-C6A3-4F98-AE19-3054C40AB50A}">
      <dgm:prSet phldrT="[Texto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algn="just"/>
          <a:r>
            <a:rPr lang="es-ES" sz="1500" b="1" dirty="0">
              <a:solidFill>
                <a:srgbClr val="FF0000"/>
              </a:solidFill>
            </a:rPr>
            <a:t>Descripción: </a:t>
          </a:r>
          <a:r>
            <a:rPr lang="es-ES" sz="1500" b="0" dirty="0">
              <a:solidFill>
                <a:schemeClr val="tx1"/>
              </a:solidFill>
            </a:rPr>
            <a:t>Vincular a </a:t>
          </a:r>
          <a:r>
            <a:rPr lang="es-ES" sz="1500" b="0" i="0" dirty="0"/>
            <a:t>jóvenes para que sean quienes abanderen el cuidado de nuestros majestuosos páramos colombianos y que quieran expandir sus conocimientos profesionales y personales sobre estos ecosistemas.</a:t>
          </a:r>
          <a:r>
            <a:rPr lang="es-ES" sz="1200" b="0" i="0" dirty="0"/>
            <a:t>.</a:t>
          </a:r>
          <a:endParaRPr lang="es-CO" sz="1200" dirty="0"/>
        </a:p>
      </dgm:t>
    </dgm:pt>
    <dgm:pt modelId="{8B907906-5CAB-4488-93F3-664C0335DB99}" type="parTrans" cxnId="{B1874498-256A-4B85-828B-49C00A68C9B5}">
      <dgm:prSet/>
      <dgm:spPr/>
      <dgm:t>
        <a:bodyPr/>
        <a:lstStyle/>
        <a:p>
          <a:endParaRPr lang="es-CO"/>
        </a:p>
      </dgm:t>
    </dgm:pt>
    <dgm:pt modelId="{48FB16FB-789A-4FA3-9CC4-0F47CECACC85}" type="sibTrans" cxnId="{B1874498-256A-4B85-828B-49C00A68C9B5}">
      <dgm:prSet/>
      <dgm:spPr/>
      <dgm:t>
        <a:bodyPr/>
        <a:lstStyle/>
        <a:p>
          <a:endParaRPr lang="es-CO"/>
        </a:p>
      </dgm:t>
    </dgm:pt>
    <dgm:pt modelId="{A938F2FA-4EFD-4CB3-9D13-D24C94DFEAB8}">
      <dgm:prSet phldrT="[Texto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es-ES" sz="1500" b="1" dirty="0">
              <a:solidFill>
                <a:srgbClr val="FF0000"/>
              </a:solidFill>
            </a:rPr>
            <a:t>INICIO</a:t>
          </a:r>
          <a:r>
            <a:rPr lang="es-ES" sz="1500" dirty="0"/>
            <a:t>: 28 de marzo 2022</a:t>
          </a:r>
          <a:endParaRPr lang="es-CO" sz="1500" dirty="0"/>
        </a:p>
      </dgm:t>
    </dgm:pt>
    <dgm:pt modelId="{063698EF-B5A2-4AF5-92CA-168D266A04EC}" type="parTrans" cxnId="{9A4464C5-A81C-4E7A-8031-060011A5F0EC}">
      <dgm:prSet/>
      <dgm:spPr/>
      <dgm:t>
        <a:bodyPr/>
        <a:lstStyle/>
        <a:p>
          <a:endParaRPr lang="es-CO"/>
        </a:p>
      </dgm:t>
    </dgm:pt>
    <dgm:pt modelId="{8739B243-C488-4096-ABCD-BED64E988D23}" type="sibTrans" cxnId="{9A4464C5-A81C-4E7A-8031-060011A5F0EC}">
      <dgm:prSet/>
      <dgm:spPr/>
      <dgm:t>
        <a:bodyPr/>
        <a:lstStyle/>
        <a:p>
          <a:endParaRPr lang="es-CO"/>
        </a:p>
      </dgm:t>
    </dgm:pt>
    <dgm:pt modelId="{6FF320E1-2A07-4FCA-9B62-C2E5548D05F4}">
      <dgm:prSet phldrT="[Texto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es-ES" sz="1500" b="1" dirty="0">
              <a:solidFill>
                <a:srgbClr val="FF0000"/>
              </a:solidFill>
            </a:rPr>
            <a:t>CIERRE</a:t>
          </a:r>
          <a:r>
            <a:rPr lang="es-ES" sz="1500" dirty="0"/>
            <a:t>: 11 de Abril 2022 </a:t>
          </a:r>
          <a:endParaRPr lang="es-CO" sz="1500" dirty="0"/>
        </a:p>
      </dgm:t>
    </dgm:pt>
    <dgm:pt modelId="{27B4882A-D9FE-4CF3-BFBA-F58185D2E961}" type="parTrans" cxnId="{755E1E8E-EF93-4C5D-ACA6-C1B6E88D4C35}">
      <dgm:prSet/>
      <dgm:spPr/>
      <dgm:t>
        <a:bodyPr/>
        <a:lstStyle/>
        <a:p>
          <a:endParaRPr lang="es-CO"/>
        </a:p>
      </dgm:t>
    </dgm:pt>
    <dgm:pt modelId="{69998D28-8570-4334-8CDF-627D2A82BE17}" type="sibTrans" cxnId="{755E1E8E-EF93-4C5D-ACA6-C1B6E88D4C35}">
      <dgm:prSet/>
      <dgm:spPr/>
      <dgm:t>
        <a:bodyPr/>
        <a:lstStyle/>
        <a:p>
          <a:endParaRPr lang="es-CO"/>
        </a:p>
      </dgm:t>
    </dgm:pt>
    <dgm:pt modelId="{C28560FA-F096-43D1-BFFE-72F9423AE724}">
      <dgm:prSet phldrT="[Texto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es-ES" sz="1500" dirty="0">
              <a:solidFill>
                <a:srgbClr val="00B050"/>
              </a:solidFill>
            </a:rPr>
            <a:t>LÍNEA</a:t>
          </a:r>
          <a:r>
            <a:rPr lang="es-ES" sz="1500" dirty="0"/>
            <a:t> : Medio ambiente y ecología</a:t>
          </a:r>
          <a:endParaRPr lang="es-CO" sz="1200" dirty="0"/>
        </a:p>
      </dgm:t>
    </dgm:pt>
    <dgm:pt modelId="{16BAB231-0A37-4E0C-8774-C75AC31EC792}" type="parTrans" cxnId="{7667DF29-0BF7-47F1-A623-C4AE9805C9EF}">
      <dgm:prSet/>
      <dgm:spPr/>
      <dgm:t>
        <a:bodyPr/>
        <a:lstStyle/>
        <a:p>
          <a:endParaRPr lang="es-CO"/>
        </a:p>
      </dgm:t>
    </dgm:pt>
    <dgm:pt modelId="{8532F756-82C1-4CEC-B759-5068DDE2F0CD}" type="sibTrans" cxnId="{7667DF29-0BF7-47F1-A623-C4AE9805C9EF}">
      <dgm:prSet/>
      <dgm:spPr/>
      <dgm:t>
        <a:bodyPr/>
        <a:lstStyle/>
        <a:p>
          <a:endParaRPr lang="es-CO"/>
        </a:p>
      </dgm:t>
    </dgm:pt>
    <dgm:pt modelId="{34863A71-A1FD-4A2B-845D-BE5DF02E3F7A}">
      <dgm:prSet phldrT="[Texto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es-ES" sz="1500" b="1" dirty="0">
              <a:solidFill>
                <a:srgbClr val="FF0000"/>
              </a:solidFill>
            </a:rPr>
            <a:t>Inscripción: </a:t>
          </a:r>
          <a:r>
            <a:rPr lang="es-ES" sz="1500" b="0" dirty="0">
              <a:solidFill>
                <a:schemeClr val="tx1"/>
              </a:solidFill>
              <a:hlinkClick xmlns:r="http://schemas.openxmlformats.org/officeDocument/2006/relationships" r:id="rId1"/>
            </a:rPr>
            <a:t>https://www.aguazalva.co/Registrarme</a:t>
          </a:r>
          <a:endParaRPr lang="es-CO" sz="1500" b="0" dirty="0">
            <a:solidFill>
              <a:schemeClr val="tx1"/>
            </a:solidFill>
          </a:endParaRPr>
        </a:p>
      </dgm:t>
    </dgm:pt>
    <dgm:pt modelId="{B7C02B72-477B-471D-B4CD-5089D120CBD9}" type="parTrans" cxnId="{D846CF8F-21AE-4A25-BAE8-D2CE745FB1B2}">
      <dgm:prSet/>
      <dgm:spPr/>
      <dgm:t>
        <a:bodyPr/>
        <a:lstStyle/>
        <a:p>
          <a:endParaRPr lang="es-ES"/>
        </a:p>
      </dgm:t>
    </dgm:pt>
    <dgm:pt modelId="{849D65DC-DC5C-4D95-8F1C-8DB07EF4BA62}" type="sibTrans" cxnId="{D846CF8F-21AE-4A25-BAE8-D2CE745FB1B2}">
      <dgm:prSet/>
      <dgm:spPr/>
      <dgm:t>
        <a:bodyPr/>
        <a:lstStyle/>
        <a:p>
          <a:endParaRPr lang="es-ES"/>
        </a:p>
      </dgm:t>
    </dgm:pt>
    <dgm:pt modelId="{2065C4AE-B203-4113-8638-221BE159D851}" type="pres">
      <dgm:prSet presAssocID="{07595AD6-3224-4FEA-8C00-2DA8EA6EECB4}" presName="Name0" presStyleCnt="0">
        <dgm:presLayoutVars>
          <dgm:dir/>
          <dgm:animLvl val="lvl"/>
          <dgm:resizeHandles/>
        </dgm:presLayoutVars>
      </dgm:prSet>
      <dgm:spPr/>
    </dgm:pt>
    <dgm:pt modelId="{97A8FD99-FF9C-4DBA-B2E6-6CB43F1CB8EA}" type="pres">
      <dgm:prSet presAssocID="{61114A63-F646-4408-B668-3EA4AC0A843B}" presName="linNode" presStyleCnt="0"/>
      <dgm:spPr/>
    </dgm:pt>
    <dgm:pt modelId="{4D1E4647-C5DD-425E-BCB0-C3F695453132}" type="pres">
      <dgm:prSet presAssocID="{61114A63-F646-4408-B668-3EA4AC0A843B}" presName="parentShp" presStyleLbl="node1" presStyleIdx="0" presStyleCnt="1">
        <dgm:presLayoutVars>
          <dgm:bulletEnabled val="1"/>
        </dgm:presLayoutVars>
      </dgm:prSet>
      <dgm:spPr/>
    </dgm:pt>
    <dgm:pt modelId="{88FB679B-111E-4EEA-A73A-E323D9D19D92}" type="pres">
      <dgm:prSet presAssocID="{61114A63-F646-4408-B668-3EA4AC0A843B}" presName="childShp" presStyleLbl="bgAccFollowNode1" presStyleIdx="0" presStyleCnt="1" custScaleY="134431">
        <dgm:presLayoutVars>
          <dgm:bulletEnabled val="1"/>
        </dgm:presLayoutVars>
      </dgm:prSet>
      <dgm:spPr/>
    </dgm:pt>
  </dgm:ptLst>
  <dgm:cxnLst>
    <dgm:cxn modelId="{44B6931D-88A0-4937-BD82-2FC8B8EDA435}" type="presOf" srcId="{61114A63-F646-4408-B668-3EA4AC0A843B}" destId="{4D1E4647-C5DD-425E-BCB0-C3F695453132}" srcOrd="0" destOrd="0" presId="urn:microsoft.com/office/officeart/2005/8/layout/vList6"/>
    <dgm:cxn modelId="{7667DF29-0BF7-47F1-A623-C4AE9805C9EF}" srcId="{61114A63-F646-4408-B668-3EA4AC0A843B}" destId="{C28560FA-F096-43D1-BFFE-72F9423AE724}" srcOrd="3" destOrd="0" parTransId="{16BAB231-0A37-4E0C-8774-C75AC31EC792}" sibTransId="{8532F756-82C1-4CEC-B759-5068DDE2F0CD}"/>
    <dgm:cxn modelId="{78D47239-6E65-4DFA-ACC5-AC541A5AAC5D}" type="presOf" srcId="{A938F2FA-4EFD-4CB3-9D13-D24C94DFEAB8}" destId="{88FB679B-111E-4EEA-A73A-E323D9D19D92}" srcOrd="0" destOrd="1" presId="urn:microsoft.com/office/officeart/2005/8/layout/vList6"/>
    <dgm:cxn modelId="{17253043-7801-4192-9E38-A7DC11777431}" type="presOf" srcId="{6FF320E1-2A07-4FCA-9B62-C2E5548D05F4}" destId="{88FB679B-111E-4EEA-A73A-E323D9D19D92}" srcOrd="0" destOrd="2" presId="urn:microsoft.com/office/officeart/2005/8/layout/vList6"/>
    <dgm:cxn modelId="{6FCA816D-ED3F-46D2-9665-BF63487DBDEC}" type="presOf" srcId="{C28560FA-F096-43D1-BFFE-72F9423AE724}" destId="{88FB679B-111E-4EEA-A73A-E323D9D19D92}" srcOrd="0" destOrd="3" presId="urn:microsoft.com/office/officeart/2005/8/layout/vList6"/>
    <dgm:cxn modelId="{1A3C6D50-1D96-4FE6-85AF-0E74A55C5146}" srcId="{07595AD6-3224-4FEA-8C00-2DA8EA6EECB4}" destId="{61114A63-F646-4408-B668-3EA4AC0A843B}" srcOrd="0" destOrd="0" parTransId="{3D19D170-664B-4065-A806-162B679B651E}" sibTransId="{319D8288-132B-410E-8511-267A774A7144}"/>
    <dgm:cxn modelId="{96BC9257-AA6B-4848-A9E0-97A08E91244E}" type="presOf" srcId="{07595AD6-3224-4FEA-8C00-2DA8EA6EECB4}" destId="{2065C4AE-B203-4113-8638-221BE159D851}" srcOrd="0" destOrd="0" presId="urn:microsoft.com/office/officeart/2005/8/layout/vList6"/>
    <dgm:cxn modelId="{755E1E8E-EF93-4C5D-ACA6-C1B6E88D4C35}" srcId="{61114A63-F646-4408-B668-3EA4AC0A843B}" destId="{6FF320E1-2A07-4FCA-9B62-C2E5548D05F4}" srcOrd="2" destOrd="0" parTransId="{27B4882A-D9FE-4CF3-BFBA-F58185D2E961}" sibTransId="{69998D28-8570-4334-8CDF-627D2A82BE17}"/>
    <dgm:cxn modelId="{D846CF8F-21AE-4A25-BAE8-D2CE745FB1B2}" srcId="{61114A63-F646-4408-B668-3EA4AC0A843B}" destId="{34863A71-A1FD-4A2B-845D-BE5DF02E3F7A}" srcOrd="4" destOrd="0" parTransId="{B7C02B72-477B-471D-B4CD-5089D120CBD9}" sibTransId="{849D65DC-DC5C-4D95-8F1C-8DB07EF4BA62}"/>
    <dgm:cxn modelId="{B1874498-256A-4B85-828B-49C00A68C9B5}" srcId="{61114A63-F646-4408-B668-3EA4AC0A843B}" destId="{8C6ED2C3-C6A3-4F98-AE19-3054C40AB50A}" srcOrd="0" destOrd="0" parTransId="{8B907906-5CAB-4488-93F3-664C0335DB99}" sibTransId="{48FB16FB-789A-4FA3-9CC4-0F47CECACC85}"/>
    <dgm:cxn modelId="{38DE87A6-0C1A-47A5-BE25-2FBEE7BF0185}" type="presOf" srcId="{8C6ED2C3-C6A3-4F98-AE19-3054C40AB50A}" destId="{88FB679B-111E-4EEA-A73A-E323D9D19D92}" srcOrd="0" destOrd="0" presId="urn:microsoft.com/office/officeart/2005/8/layout/vList6"/>
    <dgm:cxn modelId="{1F17B6C2-C0ED-4BD2-9F1C-D99FC14BFBF2}" type="presOf" srcId="{34863A71-A1FD-4A2B-845D-BE5DF02E3F7A}" destId="{88FB679B-111E-4EEA-A73A-E323D9D19D92}" srcOrd="0" destOrd="4" presId="urn:microsoft.com/office/officeart/2005/8/layout/vList6"/>
    <dgm:cxn modelId="{9A4464C5-A81C-4E7A-8031-060011A5F0EC}" srcId="{61114A63-F646-4408-B668-3EA4AC0A843B}" destId="{A938F2FA-4EFD-4CB3-9D13-D24C94DFEAB8}" srcOrd="1" destOrd="0" parTransId="{063698EF-B5A2-4AF5-92CA-168D266A04EC}" sibTransId="{8739B243-C488-4096-ABCD-BED64E988D23}"/>
    <dgm:cxn modelId="{6279F353-BB7D-48DD-8C0B-271BBEEA5D22}" type="presParOf" srcId="{2065C4AE-B203-4113-8638-221BE159D851}" destId="{97A8FD99-FF9C-4DBA-B2E6-6CB43F1CB8EA}" srcOrd="0" destOrd="0" presId="urn:microsoft.com/office/officeart/2005/8/layout/vList6"/>
    <dgm:cxn modelId="{8A581DCD-8C0E-43FB-9ACB-6DF8F68CE611}" type="presParOf" srcId="{97A8FD99-FF9C-4DBA-B2E6-6CB43F1CB8EA}" destId="{4D1E4647-C5DD-425E-BCB0-C3F695453132}" srcOrd="0" destOrd="0" presId="urn:microsoft.com/office/officeart/2005/8/layout/vList6"/>
    <dgm:cxn modelId="{7531C77C-6FC0-4D9F-92CE-0CD83913E79E}" type="presParOf" srcId="{97A8FD99-FF9C-4DBA-B2E6-6CB43F1CB8EA}" destId="{88FB679B-111E-4EEA-A73A-E323D9D19D9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FB679B-111E-4EEA-A73A-E323D9D19D92}">
      <dsp:nvSpPr>
        <dsp:cNvPr id="0" name=""/>
        <dsp:cNvSpPr/>
      </dsp:nvSpPr>
      <dsp:spPr>
        <a:xfrm>
          <a:off x="4080235" y="621"/>
          <a:ext cx="6112884" cy="261555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b="1" kern="1200" dirty="0">
              <a:solidFill>
                <a:srgbClr val="FF0000"/>
              </a:solidFill>
            </a:rPr>
            <a:t>Descripción: </a:t>
          </a:r>
          <a:r>
            <a:rPr lang="es-ES" sz="1200" b="0" i="0" kern="1200" dirty="0"/>
            <a:t>Pretende solucionar problemas relacionados con la satisfacción de las necesidades básicas humanas fundamentales en población vulnerable por factores socio económicos determinables y víctimas del conflicto ( reinsertados y víctimas de minas antipersonal, entre otros.</a:t>
          </a:r>
          <a:endParaRPr lang="es-CO" sz="12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b="1" kern="1200" dirty="0">
              <a:solidFill>
                <a:srgbClr val="FF0000"/>
              </a:solidFill>
            </a:rPr>
            <a:t>INICIO</a:t>
          </a:r>
          <a:r>
            <a:rPr lang="es-ES" sz="1500" kern="1200" dirty="0"/>
            <a:t>: Febrero 2022</a:t>
          </a:r>
          <a:endParaRPr lang="es-CO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b="1" kern="1200" dirty="0">
              <a:solidFill>
                <a:srgbClr val="FF0000"/>
              </a:solidFill>
            </a:rPr>
            <a:t>CIERRE</a:t>
          </a:r>
          <a:r>
            <a:rPr lang="es-ES" sz="1500" kern="1200" dirty="0"/>
            <a:t>: Abril </a:t>
          </a:r>
          <a:endParaRPr lang="es-CO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>
              <a:solidFill>
                <a:srgbClr val="00B050"/>
              </a:solidFill>
            </a:rPr>
            <a:t>LÍNEA</a:t>
          </a:r>
          <a:r>
            <a:rPr lang="es-ES" sz="1500" kern="1200" dirty="0"/>
            <a:t> : </a:t>
          </a:r>
          <a:r>
            <a:rPr lang="es-CO" sz="1200" b="0" i="0" kern="1200" dirty="0"/>
            <a:t>Construcción de infraestructura, primera infancia, Formación para el trabajo.</a:t>
          </a:r>
          <a:endParaRPr lang="es-CO" sz="12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>
              <a:solidFill>
                <a:srgbClr val="FF0000"/>
              </a:solidFill>
            </a:rPr>
            <a:t>URL</a:t>
          </a:r>
          <a:r>
            <a:rPr lang="es-ES" sz="1500" kern="1200" dirty="0"/>
            <a:t>: </a:t>
          </a:r>
          <a:r>
            <a:rPr lang="es-ES" sz="1500" kern="1200" dirty="0">
              <a:hlinkClick xmlns:r="http://schemas.openxmlformats.org/officeDocument/2006/relationships" r:id="rId1"/>
            </a:rPr>
            <a:t>https://www.colombia.emb-japan.go.jp/itpr_es/cooperacionKUSANONE.html</a:t>
          </a:r>
          <a:endParaRPr lang="es-CO" sz="1500" kern="1200" dirty="0"/>
        </a:p>
      </dsp:txBody>
      <dsp:txXfrm>
        <a:off x="4080235" y="327565"/>
        <a:ext cx="5132051" cy="1961667"/>
      </dsp:txXfrm>
    </dsp:sp>
    <dsp:sp modelId="{4D1E4647-C5DD-425E-BCB0-C3F695453132}">
      <dsp:nvSpPr>
        <dsp:cNvPr id="0" name=""/>
        <dsp:cNvSpPr/>
      </dsp:nvSpPr>
      <dsp:spPr>
        <a:xfrm>
          <a:off x="4979" y="219954"/>
          <a:ext cx="4075256" cy="21768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0" i="0" kern="1200" dirty="0"/>
            <a:t>CONVOCATORIA KUSANONE ( </a:t>
          </a:r>
          <a:r>
            <a:rPr lang="es-ES" sz="1800" b="0" i="0" kern="1200" dirty="0"/>
            <a:t>Asistencia Financiera No Reembolsable para proyectos comunitarios de seguridad humana</a:t>
          </a:r>
          <a:r>
            <a:rPr lang="es-ES" sz="2300" b="0" i="0" kern="1200" dirty="0"/>
            <a:t>)</a:t>
          </a:r>
          <a:endParaRPr lang="es-CO" sz="2300" kern="1200" dirty="0"/>
        </a:p>
      </dsp:txBody>
      <dsp:txXfrm>
        <a:off x="111246" y="326221"/>
        <a:ext cx="3862722" cy="1964356"/>
      </dsp:txXfrm>
    </dsp:sp>
    <dsp:sp modelId="{BBDA81D6-5773-4026-9E87-3D72F3D60E16}">
      <dsp:nvSpPr>
        <dsp:cNvPr id="0" name=""/>
        <dsp:cNvSpPr/>
      </dsp:nvSpPr>
      <dsp:spPr>
        <a:xfrm>
          <a:off x="4080235" y="2833866"/>
          <a:ext cx="6112884" cy="285934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b="1" kern="1200" dirty="0">
              <a:solidFill>
                <a:srgbClr val="FF0000"/>
              </a:solidFill>
            </a:rPr>
            <a:t>Descripción</a:t>
          </a:r>
          <a:r>
            <a:rPr lang="es-ES" sz="1200" kern="1200" dirty="0"/>
            <a:t>: </a:t>
          </a:r>
          <a:r>
            <a:rPr lang="es-ES" sz="1200" b="0" i="0" kern="1200" dirty="0"/>
            <a:t>Contribuir al cambio de la estructura del país hacia industrias y servicios con contenido tecnológico alto y con proyección exportadora, a través del apoyo financiero al desarrollo de proyectos de I+D+i dirigidos a desarrollar y validad nuevas tecnologías para la transición energética, basadas en la aplicación de resultados de investigación o la adaptación de tecnologías convergentes .</a:t>
          </a:r>
          <a:endParaRPr lang="es-CO" sz="12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b="1" kern="1200" dirty="0">
              <a:solidFill>
                <a:srgbClr val="FF0000"/>
              </a:solidFill>
            </a:rPr>
            <a:t>INI</a:t>
          </a:r>
          <a:r>
            <a:rPr lang="es-ES" sz="1500" b="1" kern="1200" dirty="0">
              <a:solidFill>
                <a:srgbClr val="FF0000"/>
              </a:solidFill>
            </a:rPr>
            <a:t>CIO</a:t>
          </a:r>
          <a:r>
            <a:rPr lang="es-ES" sz="1500" kern="1200" dirty="0"/>
            <a:t>: 14 de Marzo 2022</a:t>
          </a:r>
          <a:endParaRPr lang="es-CO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b="1" kern="1200" dirty="0">
              <a:solidFill>
                <a:srgbClr val="FF0000"/>
              </a:solidFill>
            </a:rPr>
            <a:t>CIERRE</a:t>
          </a:r>
          <a:r>
            <a:rPr lang="es-ES" sz="1500" b="1" kern="1200" dirty="0"/>
            <a:t>: </a:t>
          </a:r>
          <a:r>
            <a:rPr lang="es-ES" sz="1500" kern="1200" dirty="0"/>
            <a:t>L</a:t>
          </a:r>
          <a:r>
            <a:rPr lang="es-ES" sz="1500" b="0" i="0" kern="1200" dirty="0"/>
            <a:t>unes 2 de mayo 4:00pm hora legal colombiana</a:t>
          </a:r>
          <a:endParaRPr lang="es-CO" sz="15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>
              <a:solidFill>
                <a:srgbClr val="00B050"/>
              </a:solidFill>
            </a:rPr>
            <a:t>LÍNEA</a:t>
          </a:r>
          <a:r>
            <a:rPr lang="es-ES" sz="1400" kern="1200" dirty="0"/>
            <a:t>: A.E</a:t>
          </a:r>
          <a:r>
            <a:rPr lang="es-ES" sz="1400" b="0" i="0" kern="1200" dirty="0"/>
            <a:t> ENERGÍA.</a:t>
          </a:r>
          <a:endParaRPr lang="es-C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URL: </a:t>
          </a:r>
          <a:r>
            <a:rPr lang="es-ES" sz="1400" kern="1200" dirty="0">
              <a:hlinkClick xmlns:r="http://schemas.openxmlformats.org/officeDocument/2006/relationships" r:id="rId2"/>
            </a:rPr>
            <a:t>https://minciencias.gov.co/convocatorias/innovacion-y-productividad/convocatoria-para-el-apoyo-proyectos-idi-que-contribuyan</a:t>
          </a:r>
          <a:endParaRPr lang="es-CO" sz="1400" kern="1200" dirty="0"/>
        </a:p>
      </dsp:txBody>
      <dsp:txXfrm>
        <a:off x="4080235" y="3191284"/>
        <a:ext cx="5040630" cy="2144509"/>
      </dsp:txXfrm>
    </dsp:sp>
    <dsp:sp modelId="{60579885-BC21-44F9-B4D9-F2EA908EAB3B}">
      <dsp:nvSpPr>
        <dsp:cNvPr id="0" name=""/>
        <dsp:cNvSpPr/>
      </dsp:nvSpPr>
      <dsp:spPr>
        <a:xfrm>
          <a:off x="4979" y="3175093"/>
          <a:ext cx="4075256" cy="21768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/>
            <a:t>914 Convocatoria para el apoyo a proyectos de I+ </a:t>
          </a:r>
          <a:r>
            <a:rPr lang="es-ES" sz="1400" b="0" i="0" kern="1200" dirty="0" err="1"/>
            <a:t>D+i</a:t>
          </a:r>
          <a:r>
            <a:rPr lang="es-ES" sz="1400" b="0" i="0" kern="1200" dirty="0"/>
            <a:t> que contribuyan a resolver los desafíos establecidos en la misión "Colombia hacia un nuevo modelo productivo, sostenible y competitivo"- área estratégica energía</a:t>
          </a:r>
          <a:endParaRPr lang="es-CO" sz="1400" kern="1200" dirty="0"/>
        </a:p>
      </dsp:txBody>
      <dsp:txXfrm>
        <a:off x="111246" y="3281360"/>
        <a:ext cx="3862722" cy="19643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FB679B-111E-4EEA-A73A-E323D9D19D92}">
      <dsp:nvSpPr>
        <dsp:cNvPr id="0" name=""/>
        <dsp:cNvSpPr/>
      </dsp:nvSpPr>
      <dsp:spPr>
        <a:xfrm>
          <a:off x="4080235" y="1501"/>
          <a:ext cx="6112884" cy="31343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b="1" kern="1200" dirty="0">
              <a:solidFill>
                <a:srgbClr val="FF0000"/>
              </a:solidFill>
            </a:rPr>
            <a:t>Descripción: </a:t>
          </a:r>
          <a:r>
            <a:rPr lang="es-ES" sz="1500" b="0" kern="1200" dirty="0">
              <a:solidFill>
                <a:schemeClr val="tx1"/>
              </a:solidFill>
            </a:rPr>
            <a:t>Vincular a </a:t>
          </a:r>
          <a:r>
            <a:rPr lang="es-ES" sz="1500" b="0" i="0" kern="1200" dirty="0"/>
            <a:t>jóvenes para que sean quienes abanderen el cuidado de nuestros majestuosos páramos colombianos y que quieran expandir sus conocimientos profesionales y personales sobre estos ecosistemas.</a:t>
          </a:r>
          <a:r>
            <a:rPr lang="es-ES" sz="1200" b="0" i="0" kern="1200" dirty="0"/>
            <a:t>.</a:t>
          </a:r>
          <a:endParaRPr lang="es-CO" sz="12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b="1" kern="1200" dirty="0">
              <a:solidFill>
                <a:srgbClr val="FF0000"/>
              </a:solidFill>
            </a:rPr>
            <a:t>INICIO</a:t>
          </a:r>
          <a:r>
            <a:rPr lang="es-ES" sz="1500" kern="1200" dirty="0"/>
            <a:t>: 28 de marzo 2022</a:t>
          </a:r>
          <a:endParaRPr lang="es-CO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b="1" kern="1200" dirty="0">
              <a:solidFill>
                <a:srgbClr val="FF0000"/>
              </a:solidFill>
            </a:rPr>
            <a:t>CIERRE</a:t>
          </a:r>
          <a:r>
            <a:rPr lang="es-ES" sz="1500" kern="1200" dirty="0"/>
            <a:t>: 11 de Abril 2022 </a:t>
          </a:r>
          <a:endParaRPr lang="es-CO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>
              <a:solidFill>
                <a:srgbClr val="00B050"/>
              </a:solidFill>
            </a:rPr>
            <a:t>LÍNEA</a:t>
          </a:r>
          <a:r>
            <a:rPr lang="es-ES" sz="1500" kern="1200" dirty="0"/>
            <a:t> : Medio ambiente y ecología</a:t>
          </a:r>
          <a:endParaRPr lang="es-CO" sz="12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b="1" kern="1200" dirty="0">
              <a:solidFill>
                <a:srgbClr val="FF0000"/>
              </a:solidFill>
            </a:rPr>
            <a:t>Inscripción: </a:t>
          </a:r>
          <a:r>
            <a:rPr lang="es-ES" sz="1500" b="0" kern="1200" dirty="0">
              <a:solidFill>
                <a:schemeClr val="tx1"/>
              </a:solidFill>
              <a:hlinkClick xmlns:r="http://schemas.openxmlformats.org/officeDocument/2006/relationships" r:id="rId1"/>
            </a:rPr>
            <a:t>https://www.aguazalva.co/Registrarme</a:t>
          </a:r>
          <a:endParaRPr lang="es-CO" sz="1500" b="0" kern="1200" dirty="0">
            <a:solidFill>
              <a:schemeClr val="tx1"/>
            </a:solidFill>
          </a:endParaRPr>
        </a:p>
      </dsp:txBody>
      <dsp:txXfrm>
        <a:off x="4080235" y="393296"/>
        <a:ext cx="4937499" cy="2350769"/>
      </dsp:txXfrm>
    </dsp:sp>
    <dsp:sp modelId="{4D1E4647-C5DD-425E-BCB0-C3F695453132}">
      <dsp:nvSpPr>
        <dsp:cNvPr id="0" name=""/>
        <dsp:cNvSpPr/>
      </dsp:nvSpPr>
      <dsp:spPr>
        <a:xfrm>
          <a:off x="4979" y="402893"/>
          <a:ext cx="4075256" cy="2331574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0" i="0" kern="1200" dirty="0"/>
            <a:t>Segunda versión jóvenes por los páramos</a:t>
          </a:r>
          <a:endParaRPr lang="es-CO" sz="2300" kern="1200" dirty="0"/>
        </a:p>
      </dsp:txBody>
      <dsp:txXfrm>
        <a:off x="118797" y="516711"/>
        <a:ext cx="3847620" cy="21039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06F1DD-0679-3145-9E34-47E3A219B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7A637BA-7CE5-E340-B71F-F06EC101AC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9C0519-418D-894A-B4BF-68E01010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08/09/2022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D395A0-9B2C-5E48-8D00-19FBB69A8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94B4F0-2463-2946-9096-6873F8F32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471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978515-19BB-7449-B566-66702D716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C9FC6F-28C9-4B44-AEA3-77C788666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ES_tradn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1C38E8-F4C5-FB4B-A9D9-760B7A736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08/09/2022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374686-A4AB-004C-9973-989A8548B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18D8AF-948D-814F-BD76-9056039E8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5531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5518DF-9710-AA4A-98BA-2AD58C7CC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0EAF2A-9499-0247-A774-CC4911CF5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899A00-F16E-914C-AE5E-BCCE3444A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08/09/2022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5EF410-9260-724D-AF34-F06363E78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DA9822-B7C0-A247-B824-1745B6C0D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73823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766DA8-C751-D649-9A0E-245759E0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026D45-ADD7-CB44-A4F7-906A7C85E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14C0DAF-D709-2647-8ACC-A25A62D0D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BA2A7E-5B91-8048-826D-9C1AEE596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08/09/2022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FA20D5-B90B-D441-8FB4-17EC3BE6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58620E-3C59-0649-932C-1D97FD40B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44623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18B20-6DF3-4F40-99D2-75F591FC0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F3CFC3-BC0D-EB41-9CFA-6B1F5229D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92FF663-0445-0045-BDB7-5D731E53A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82CC45C-093C-6F43-B55D-FC3793903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89A4CBB-A913-2146-A492-E6A1C6A20F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2BE4DB8-09B4-4A4D-B933-D614F320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08/09/2022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F615078-AA59-4A40-9999-1016A3CA2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7DA8F6E-E80D-8E47-AD23-1D093F425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79861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BE624F-FE85-714A-9AF1-036813DF3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1FE9DEF-4602-2A49-AC3A-9407BA0B2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08/09/2022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DD583EB-58A3-3046-B108-078E31B1E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54012CE-F7A3-8B4B-95FB-5A879F2A0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49691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8A6179C-B594-DD46-BD1A-22A80AFF2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08/09/2022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B3B3743-3BF6-0741-89C1-5DE6A695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5E4ABA-EA9C-F74C-9F7D-CB9E1EFDD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73186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F7AB4-2FE0-A84A-9CFA-F13D01085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07130F-AC18-E344-ACD4-C7C8F7C83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1FDB43-7556-DF49-AF44-7622FC845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E11E3B-A616-C34B-AE8D-2F82CF798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08/09/2022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BA5809-C09E-7943-B647-78A4D7D01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ACB270-AFF9-8740-A119-31C8D6578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32898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8332E1-315D-234D-99E4-BDFA5472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A77D8A2-CACB-9540-B404-42E0BA2D4D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FA7907-7C6D-8042-A240-718ED8AC9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23DF86-8885-1E45-8922-BC13C6C1A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08/09/2022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BFBB62-1706-0141-B572-89AB98AA3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63F1E3-E1DA-5244-A6A3-61F2AE1CE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94327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FE88DA-4A68-1F49-9B4E-976A7224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CE2C048-2ED6-D04B-AB08-B52A36DEE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466823-6856-BE47-9AC3-0146BAC49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08/09/2022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EA03F8-D247-D54C-86F8-A419099FD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43BF9-8A2F-C14E-8CA8-F0C847FD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6680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52E671-40EB-794A-BC3F-1A302A8C4B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84A7272-08EA-8C46-9722-1B2B9D53B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E95AB6-333E-8C4A-A249-4BFBA7019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08/09/2022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DD9DE3-965B-7F49-A786-E077CE9EA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C1C688-306C-1246-A5CA-DCD7B4A2F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622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9E64C33-BD3B-B542-A439-ED168180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DE5929-AF1E-E240-A944-479573504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BFF99F-A309-2144-905C-3C7EBE0BC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3D92B-1FDB-8B45-91F0-75A55F8D6B43}" type="datetimeFigureOut">
              <a:rPr lang="es-ES_tradnl" smtClean="0"/>
              <a:t>08/09/2022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7DD585-A527-8742-B59B-BB2274BD3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2AD3C1-FDFE-5043-84EC-DD7E3E8E4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03355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pccolombia.gov.co/modalidades-de-cooperacion/cooperacion-sur-sur/gestion-de-la-cooperacion-sur-sur/12-cooperacion-2" TargetMode="External"/><Relationship Id="rId4" Type="http://schemas.openxmlformats.org/officeDocument/2006/relationships/hyperlink" Target="https://www.facebook.com/370407109652637/posts/5676077932418835/?sfnsn=scwspwa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hyperlink" Target="https://www.pngwing.com/es/free-png-nnzkm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minciencias.gov.co/convocatorias/vocaciones-cientificas-ctei/convocatoria-jovenes-innovadores-en-el-marco-" TargetMode="External"/><Relationship Id="rId4" Type="http://schemas.openxmlformats.org/officeDocument/2006/relationships/hyperlink" Target="https://minciencias.gov.co/convocatorias/vocaciones-cientificas-ctei/convocatoria-jovenes-investigadores-en-el-marco-la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s/photos/paramo-colombia-p%c3%a1ramo-frailejon-5143709/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inciencias.gov.co/convocatorias/plan-convocatorias-asctei-2021-2022/convocatoria-la-asignacion-para-la-ctei-del-sgr-1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inciencias.gov.co/convocatorias/plan-convocatorias-asctei-2021-2022/convocatoria-asignacion-para-la-ctei-para-ambiente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5796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428BF62-65C7-8841-B897-EB6C21DF4411}"/>
              </a:ext>
            </a:extLst>
          </p:cNvPr>
          <p:cNvSpPr txBox="1"/>
          <p:nvPr/>
        </p:nvSpPr>
        <p:spPr>
          <a:xfrm>
            <a:off x="283464" y="2216068"/>
            <a:ext cx="9021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Convocatorias externas</a:t>
            </a:r>
            <a:endParaRPr lang="es-CO" sz="4800" b="1" dirty="0">
              <a:solidFill>
                <a:schemeClr val="bg1"/>
              </a:solidFill>
              <a:latin typeface="+mj-lt"/>
              <a:ea typeface="Cambria" panose="020405030504060302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BADBA58-756E-E148-B21C-1B42A0028EC9}"/>
              </a:ext>
            </a:extLst>
          </p:cNvPr>
          <p:cNvSpPr txBox="1"/>
          <p:nvPr/>
        </p:nvSpPr>
        <p:spPr>
          <a:xfrm>
            <a:off x="0" y="3428577"/>
            <a:ext cx="9431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Dirección de Investigación e Innovación </a:t>
            </a:r>
            <a:endParaRPr lang="es-CO" sz="3200" dirty="0">
              <a:solidFill>
                <a:schemeClr val="bg1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918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BA3C4D3-DEE2-4D47-B98E-B0BCCE38B9B8}"/>
              </a:ext>
            </a:extLst>
          </p:cNvPr>
          <p:cNvSpPr txBox="1"/>
          <p:nvPr/>
        </p:nvSpPr>
        <p:spPr>
          <a:xfrm>
            <a:off x="2620374" y="1799040"/>
            <a:ext cx="6597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latin typeface="Cambria" panose="02040503050406030204" pitchFamily="18" charset="0"/>
                <a:ea typeface="Palatino" pitchFamily="2" charset="77"/>
              </a:rPr>
              <a:t>Texto</a:t>
            </a:r>
            <a:endParaRPr lang="es-CO" i="1" dirty="0">
              <a:latin typeface="Cambria" panose="02040503050406030204" pitchFamily="18" charset="0"/>
              <a:ea typeface="Palatino" pitchFamily="2" charset="77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9DAFF39-062C-4007-8335-B8099CE29B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2841202"/>
              </p:ext>
            </p:extLst>
          </p:nvPr>
        </p:nvGraphicFramePr>
        <p:xfrm>
          <a:off x="1612900" y="38100"/>
          <a:ext cx="10198100" cy="5693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D48DA5E8-8947-41FF-B088-88481C423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4891" y="-5201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51F69CB-09CC-4777-9E41-B0FBD47E2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4891" y="-6291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6575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48DA5E8-8947-41FF-B088-88481C423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4891" y="-5201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B59041C-0617-41C6-9F1F-83E078307767}"/>
              </a:ext>
            </a:extLst>
          </p:cNvPr>
          <p:cNvSpPr/>
          <p:nvPr/>
        </p:nvSpPr>
        <p:spPr>
          <a:xfrm>
            <a:off x="608986" y="2441200"/>
            <a:ext cx="3493231" cy="2164351"/>
          </a:xfrm>
          <a:prstGeom prst="rect">
            <a:avLst/>
          </a:prstGeom>
          <a:blipFill dpi="0" rotWithShape="1">
            <a:blip r:embed="rId3"/>
            <a:srcRect/>
            <a:stretch>
              <a:fillRect l="-13715" t="-28107" r="-40314" b="-29919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mbria" panose="02040503050406030204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mbria" panose="02040503050406030204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51F69CB-09CC-4777-9E41-B0FBD47E2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4891" y="-6291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96BF88B-E7AA-4CFF-8F7D-D13B9FA03F8A}"/>
              </a:ext>
            </a:extLst>
          </p:cNvPr>
          <p:cNvSpPr txBox="1"/>
          <p:nvPr/>
        </p:nvSpPr>
        <p:spPr>
          <a:xfrm>
            <a:off x="4189517" y="692130"/>
            <a:ext cx="715580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200" b="1" dirty="0">
              <a:latin typeface="Bookman Old Style" panose="02050604050505020204" pitchFamily="18" charset="0"/>
            </a:endParaRPr>
          </a:p>
          <a:p>
            <a:r>
              <a:rPr lang="es-ES" sz="1200" b="1" dirty="0">
                <a:latin typeface="Bookman Old Style" panose="02050604050505020204" pitchFamily="18" charset="0"/>
              </a:rPr>
              <a:t>Descripción</a:t>
            </a:r>
            <a:r>
              <a:rPr lang="es-ES" sz="1200" dirty="0">
                <a:latin typeface="Bookman Old Style" panose="02050604050505020204" pitchFamily="18" charset="0"/>
              </a:rPr>
              <a:t>: </a:t>
            </a:r>
            <a:r>
              <a:rPr lang="es-ES" sz="1200" b="1" dirty="0">
                <a:latin typeface="Bookman Old Style" panose="02050604050505020204" pitchFamily="18" charset="0"/>
              </a:rPr>
              <a:t>Convocatoria</a:t>
            </a:r>
            <a:r>
              <a:rPr lang="es-ES" sz="1200" dirty="0">
                <a:latin typeface="Bookman Old Style" panose="02050604050505020204" pitchFamily="18" charset="0"/>
              </a:rPr>
              <a:t> XII Reunión de la comisión mixta de cooperación técnica y científica entre la República de Colombia y la República del Perú</a:t>
            </a:r>
            <a:endParaRPr lang="es-CO" sz="1200" dirty="0">
              <a:latin typeface="Bookman Old Style" panose="02050604050505020204" pitchFamily="18" charset="0"/>
            </a:endParaRPr>
          </a:p>
          <a:p>
            <a:endParaRPr lang="es-ES" sz="1200" dirty="0">
              <a:latin typeface="Bookman Old Style" panose="02050604050505020204" pitchFamily="18" charset="0"/>
            </a:endParaRPr>
          </a:p>
          <a:p>
            <a:pPr algn="just"/>
            <a:r>
              <a:rPr lang="es-ES" sz="1200" b="1" dirty="0">
                <a:latin typeface="Bookman Old Style" panose="02050604050505020204" pitchFamily="18" charset="0"/>
              </a:rPr>
              <a:t>Temática</a:t>
            </a:r>
            <a:r>
              <a:rPr lang="es-ES" sz="1200" dirty="0">
                <a:latin typeface="Bookman Old Style" panose="02050604050505020204" pitchFamily="18" charset="0"/>
              </a:rPr>
              <a:t>: Para la presente convocatoria se recibirán propuestas para intercambios de conocimiento, tecnología, métodos y metodologías que tengan como objetivo final el desarrollo de las comunidades y fortalecimiento de capacidades en las entidades colombianas a través de productos tangibles.</a:t>
            </a:r>
            <a:endParaRPr lang="es-CO" sz="1200" dirty="0">
              <a:latin typeface="Bookman Old Style" panose="02050604050505020204" pitchFamily="18" charset="0"/>
            </a:endParaRPr>
          </a:p>
          <a:p>
            <a:endParaRPr lang="es-ES" sz="1200" dirty="0">
              <a:latin typeface="Bookman Old Style" panose="02050604050505020204" pitchFamily="18" charset="0"/>
            </a:endParaRPr>
          </a:p>
          <a:p>
            <a:pPr algn="just"/>
            <a:r>
              <a:rPr lang="es-ES" sz="1200" b="1" dirty="0">
                <a:latin typeface="Bookman Old Style" panose="02050604050505020204" pitchFamily="18" charset="0"/>
              </a:rPr>
              <a:t>Dirigido a</a:t>
            </a:r>
            <a:r>
              <a:rPr lang="es-ES" sz="1200" dirty="0">
                <a:latin typeface="Bookman Old Style" panose="02050604050505020204" pitchFamily="18" charset="0"/>
              </a:rPr>
              <a:t>: Instituciones del orden nacional y territorial, organizaciones de la sociedad civil, sector privado y academia.</a:t>
            </a:r>
          </a:p>
          <a:p>
            <a:pPr algn="just"/>
            <a:endParaRPr lang="es-ES" sz="1200" dirty="0">
              <a:latin typeface="Bookman Old Style" panose="02050604050505020204" pitchFamily="18" charset="0"/>
            </a:endParaRPr>
          </a:p>
          <a:p>
            <a:pPr algn="just"/>
            <a:r>
              <a:rPr lang="es-ES" sz="1200" b="1" dirty="0">
                <a:latin typeface="Bookman Old Style" panose="02050604050505020204" pitchFamily="18" charset="0"/>
              </a:rPr>
              <a:t>INICIO</a:t>
            </a:r>
            <a:r>
              <a:rPr lang="es-ES" sz="1200" dirty="0">
                <a:latin typeface="Bookman Old Style" panose="02050604050505020204" pitchFamily="18" charset="0"/>
              </a:rPr>
              <a:t>: </a:t>
            </a:r>
            <a:r>
              <a:rPr lang="es-CO" sz="1200" dirty="0">
                <a:latin typeface="Bookman Old Style" panose="02050604050505020204" pitchFamily="18" charset="0"/>
              </a:rPr>
              <a:t>30 de marzo de 2022 - </a:t>
            </a:r>
            <a:r>
              <a:rPr lang="es-CO" sz="1200" b="1" dirty="0">
                <a:latin typeface="Bookman Old Style" panose="02050604050505020204" pitchFamily="18" charset="0"/>
              </a:rPr>
              <a:t>CIERRE</a:t>
            </a:r>
            <a:r>
              <a:rPr lang="es-CO" sz="1200" dirty="0">
                <a:latin typeface="Bookman Old Style" panose="02050604050505020204" pitchFamily="18" charset="0"/>
              </a:rPr>
              <a:t> hasta el 20 de abril (entrega de propuestas)</a:t>
            </a:r>
          </a:p>
          <a:p>
            <a:pPr algn="just"/>
            <a:endParaRPr lang="es-ES" sz="1200" dirty="0">
              <a:latin typeface="Bookman Old Style" panose="02050604050505020204" pitchFamily="18" charset="0"/>
            </a:endParaRPr>
          </a:p>
          <a:p>
            <a:pPr algn="just"/>
            <a:r>
              <a:rPr lang="es-ES" sz="1200" dirty="0">
                <a:latin typeface="Bookman Old Style" panose="02050604050505020204" pitchFamily="18" charset="0"/>
              </a:rPr>
              <a:t>N</a:t>
            </a:r>
            <a:r>
              <a:rPr lang="es-CO" sz="1200" dirty="0">
                <a:latin typeface="Bookman Old Style" panose="02050604050505020204" pitchFamily="18" charset="0"/>
              </a:rPr>
              <a:t>OTA: </a:t>
            </a:r>
            <a:r>
              <a:rPr lang="es-ES" sz="1200" dirty="0">
                <a:latin typeface="Bookman Old Style" panose="02050604050505020204" pitchFamily="18" charset="0"/>
              </a:rPr>
              <a:t>Charla introductoria a la convocatoria: La Agencia de Cooperación Internacional de Colombia desarrollará un </a:t>
            </a:r>
            <a:r>
              <a:rPr lang="es-ES" sz="1200" dirty="0">
                <a:solidFill>
                  <a:srgbClr val="FF0000"/>
                </a:solidFill>
                <a:latin typeface="Bookman Old Style" panose="02050604050505020204" pitchFamily="18" charset="0"/>
              </a:rPr>
              <a:t>Facebook Live el jueves 23 de marzo de 3 a 4 p.m</a:t>
            </a:r>
            <a:r>
              <a:rPr lang="es-ES" sz="1200" dirty="0">
                <a:latin typeface="Bookman Old Style" panose="02050604050505020204" pitchFamily="18" charset="0"/>
              </a:rPr>
              <a:t>. para presentar los términos de la presente Convocatoria y permitirá a través del chat resolver dudas. Dicha presentación quedará disponible en el perfil de Facebook de la entidad para su consulta. </a:t>
            </a:r>
          </a:p>
          <a:p>
            <a:pPr algn="just"/>
            <a:r>
              <a:rPr lang="es-CO" sz="1200" dirty="0">
                <a:latin typeface="Bookman Old Style" panose="02050604050505020204" pitchFamily="18" charset="0"/>
                <a:hlinkClick r:id="rId4"/>
              </a:rPr>
              <a:t>https://www.facebook.com/370407109652637/posts/5676077932418835/?sfnsn=scwspwa</a:t>
            </a:r>
            <a:endParaRPr lang="es-CO" sz="1200" dirty="0">
              <a:latin typeface="Bookman Old Style" panose="02050604050505020204" pitchFamily="18" charset="0"/>
            </a:endParaRPr>
          </a:p>
          <a:p>
            <a:pPr algn="just"/>
            <a:endParaRPr lang="es-ES" sz="1200" dirty="0"/>
          </a:p>
          <a:p>
            <a:pPr algn="just"/>
            <a:r>
              <a:rPr lang="es-ES" sz="1200" dirty="0"/>
              <a:t>P</a:t>
            </a:r>
            <a:r>
              <a:rPr lang="es-CO" sz="1200" dirty="0"/>
              <a:t>ara más información: </a:t>
            </a:r>
            <a:r>
              <a:rPr lang="es-CO" sz="1200" dirty="0">
                <a:hlinkClick r:id="rId5"/>
              </a:rPr>
              <a:t>https://www.apccolombia.gov.co/modalidades-de-cooperacion/cooperacion-sur-sur/gestion-de-la-cooperacion-sur-sur/12-cooperacion-2</a:t>
            </a:r>
            <a:endParaRPr lang="es-CO" sz="1200" dirty="0"/>
          </a:p>
          <a:p>
            <a:endParaRPr lang="es-ES" dirty="0"/>
          </a:p>
          <a:p>
            <a:endParaRPr lang="es-CO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E37278E-162A-4A8E-A26B-37D90CF1FCC2}"/>
              </a:ext>
            </a:extLst>
          </p:cNvPr>
          <p:cNvSpPr txBox="1"/>
          <p:nvPr/>
        </p:nvSpPr>
        <p:spPr>
          <a:xfrm>
            <a:off x="846674" y="922789"/>
            <a:ext cx="31069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solidFill>
                  <a:srgbClr val="00B050"/>
                </a:solidFill>
                <a:latin typeface="Albertus MT Lt" pitchFamily="2" charset="0"/>
              </a:rPr>
              <a:t>!La Gestión externa de la Dirección de Investigación  e innovación te invita a tener presente está Información</a:t>
            </a:r>
            <a:r>
              <a:rPr lang="es-ES" dirty="0">
                <a:solidFill>
                  <a:srgbClr val="00B050"/>
                </a:solidFill>
              </a:rPr>
              <a:t>¡</a:t>
            </a:r>
            <a:endParaRPr lang="es-CO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80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AFF583F-CEFD-4C60-B053-F87A86B698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029"/>
          <a:stretch/>
        </p:blipFill>
        <p:spPr>
          <a:xfrm>
            <a:off x="7474589" y="0"/>
            <a:ext cx="4717410" cy="64633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8DA5E8-8947-41FF-B088-88481C423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4891" y="-5201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51F69CB-09CC-4777-9E41-B0FBD47E2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4891" y="-6291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96BF88B-E7AA-4CFF-8F7D-D13B9FA03F8A}"/>
              </a:ext>
            </a:extLst>
          </p:cNvPr>
          <p:cNvSpPr txBox="1"/>
          <p:nvPr/>
        </p:nvSpPr>
        <p:spPr>
          <a:xfrm>
            <a:off x="4214629" y="545286"/>
            <a:ext cx="7151008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fontAlgn="base"/>
            <a:r>
              <a:rPr kumimoji="0" lang="es-E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</a:rPr>
              <a:t>Descripción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: </a:t>
            </a:r>
            <a:r>
              <a:rPr lang="es-ES" sz="1000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Convocatoria Jóvenes Innovadores en el marco de la reactivación económica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lvl="0" algn="just"/>
            <a:r>
              <a:rPr kumimoji="0" lang="es-E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</a:rPr>
              <a:t>Temática</a:t>
            </a:r>
            <a:r>
              <a:rPr lang="es-ES" sz="1000" dirty="0">
                <a:solidFill>
                  <a:prstClr val="black"/>
                </a:solidFill>
                <a:latin typeface="Bookman Old Style" panose="02050604050505020204" pitchFamily="18" charset="0"/>
              </a:rPr>
              <a:t>: </a:t>
            </a:r>
            <a:r>
              <a:rPr lang="es-ES" sz="1000" dirty="0">
                <a:latin typeface="Bookman Old Style" panose="02050604050505020204" pitchFamily="18" charset="0"/>
              </a:rPr>
              <a:t>1. Tecnologías convergentes (nano, info y cognotecnología) – Industrias 4.0</a:t>
            </a:r>
          </a:p>
          <a:p>
            <a:pPr lvl="0" algn="just"/>
            <a:r>
              <a:rPr lang="es-ES" sz="1000" dirty="0">
                <a:latin typeface="Bookman Old Style" panose="02050604050505020204" pitchFamily="18" charset="0"/>
              </a:rPr>
              <a:t>2. Industrias creativas y culturales </a:t>
            </a:r>
          </a:p>
          <a:p>
            <a:pPr lvl="0" algn="just"/>
            <a:r>
              <a:rPr lang="es-ES" sz="1000" dirty="0">
                <a:latin typeface="Bookman Old Style" panose="02050604050505020204" pitchFamily="18" charset="0"/>
              </a:rPr>
              <a:t>3. Energía sostenible. </a:t>
            </a:r>
          </a:p>
          <a:p>
            <a:pPr lvl="0" algn="just"/>
            <a:r>
              <a:rPr lang="es-ES" sz="1000" dirty="0">
                <a:latin typeface="Bookman Old Style" panose="02050604050505020204" pitchFamily="18" charset="0"/>
              </a:rPr>
              <a:t>4. Biotecnología, Bioeconomía y Medio Ambiente </a:t>
            </a:r>
          </a:p>
          <a:p>
            <a:pPr lvl="0" algn="just"/>
            <a:r>
              <a:rPr lang="es-ES" sz="1000" dirty="0">
                <a:latin typeface="Bookman Old Style" panose="02050604050505020204" pitchFamily="18" charset="0"/>
              </a:rPr>
              <a:t>5. Océanos y recursos hidrobiológicos. </a:t>
            </a:r>
          </a:p>
          <a:p>
            <a:pPr lvl="0" algn="just"/>
            <a:r>
              <a:rPr lang="es-ES" sz="1000" dirty="0">
                <a:latin typeface="Bookman Old Style" panose="02050604050505020204" pitchFamily="18" charset="0"/>
              </a:rPr>
              <a:t>6. Ciencias sociales y Desarrollo Humano con Equidad. </a:t>
            </a:r>
          </a:p>
          <a:p>
            <a:pPr lvl="0" algn="just"/>
            <a:r>
              <a:rPr lang="es-ES" sz="1000" dirty="0">
                <a:latin typeface="Bookman Old Style" panose="02050604050505020204" pitchFamily="18" charset="0"/>
              </a:rPr>
              <a:t>7. Ciencias de la vida y de la salud. </a:t>
            </a:r>
          </a:p>
          <a:p>
            <a:pPr lvl="0" algn="just"/>
            <a:r>
              <a:rPr lang="es-ES" sz="1000" dirty="0">
                <a:latin typeface="Bookman Old Style" panose="02050604050505020204" pitchFamily="18" charset="0"/>
              </a:rPr>
              <a:t>8. Ciencias básicas y del espacio.</a:t>
            </a:r>
          </a:p>
          <a:p>
            <a:pPr lvl="0" algn="just"/>
            <a:r>
              <a:rPr lang="es-ES" sz="1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Objetivo: </a:t>
            </a:r>
            <a:r>
              <a:rPr lang="es-ES" sz="1000" dirty="0">
                <a:solidFill>
                  <a:prstClr val="black"/>
                </a:solidFill>
                <a:latin typeface="Bookman Old Style" panose="02050604050505020204" pitchFamily="18" charset="0"/>
              </a:rPr>
              <a:t>Fomentar la vinculación de jóvenes innovadores que estén cursando programas de formación técnica, tecnológica o carrera profesional bajo la modalidad de contrato de aprendizaje, para apoyar en la ejecución de proyectos de investigación, desarrollo tecnológico e innovación en empresas4 o actores del Sistema Nacional de Ciencia, Tecnología e Innovación (SNCTeI).</a:t>
            </a:r>
          </a:p>
          <a:p>
            <a:pPr lvl="0" algn="just"/>
            <a:endParaRPr kumimoji="0" lang="es-E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lvl="0" algn="just"/>
            <a:r>
              <a:rPr kumimoji="0" lang="es-ES" sz="1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anose="02050604050505020204" pitchFamily="18" charset="0"/>
              </a:rPr>
              <a:t>Dirigido a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: </a:t>
            </a:r>
            <a:r>
              <a:rPr lang="es-ES" sz="1000" dirty="0">
                <a:latin typeface="Bookman Old Style" panose="02050604050505020204" pitchFamily="18" charset="0"/>
              </a:rPr>
              <a:t>Personas jurídicas o actores reconocidos del Sistema Nacional de CTeI6 o entidades del gobierno nacional o Instituciones de Educación Superior (IES), interesados en vincular jóvenes innovadores en sus proyectos de investigación, desarrollo tecnológico e innovación (I+D+i). Nota 1: Para esta convocatoria, se entenderá como persona jurídica: las micro, pequeñas, medianas y grandes empresas con ánimo de lucro legalmente constituidas en Colombia. Nota 2: Para esta convocatoria, se tendrá en cuenta los Centros / Institutos de Investigación, Centros de Desarrollo Tecnológico, Centros de Innovación y Productividad, Unidades de I+D+i, Centros de Ciencia, Oficinas de Transferencia de Resultados de Investigación, Incubadoras de empresas de base tecnológica, Parques tecnológicos.</a:t>
            </a:r>
          </a:p>
          <a:p>
            <a:pPr lvl="0" algn="just"/>
            <a:endParaRPr kumimoji="0" lang="es-E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 algn="just"/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INICIO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: </a:t>
            </a:r>
            <a:r>
              <a:rPr lang="es-CO" sz="1200" dirty="0">
                <a:solidFill>
                  <a:prstClr val="black"/>
                </a:solidFill>
                <a:latin typeface="Bookman Old Style" panose="02050604050505020204" pitchFamily="18" charset="0"/>
              </a:rPr>
              <a:t>22 de marzo 2022</a:t>
            </a:r>
            <a:r>
              <a:rPr kumimoji="0" lang="es-C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– </a:t>
            </a:r>
            <a:r>
              <a:rPr kumimoji="0" lang="es-CO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CIERRE</a:t>
            </a:r>
            <a:r>
              <a:rPr lang="es-CO" sz="1200" dirty="0">
                <a:solidFill>
                  <a:prstClr val="black"/>
                </a:solidFill>
                <a:latin typeface="Bookman Old Style" panose="02050604050505020204" pitchFamily="18" charset="0"/>
              </a:rPr>
              <a:t>: </a:t>
            </a:r>
            <a:r>
              <a:rPr lang="es-ES" sz="1200" dirty="0">
                <a:solidFill>
                  <a:prstClr val="black"/>
                </a:solidFill>
                <a:latin typeface="Bookman Old Style" panose="02050604050505020204" pitchFamily="18" charset="0"/>
              </a:rPr>
              <a:t>viernes 20 mayo 2022 01:00 pm</a:t>
            </a:r>
            <a:endParaRPr lang="es-CO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just"/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P</a:t>
            </a:r>
            <a:r>
              <a:rPr kumimoji="0" lang="es-C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ara más información</a:t>
            </a:r>
            <a:r>
              <a:rPr kumimoji="0" lang="es-C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: </a:t>
            </a: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  <a:hlinkClick r:id="rId4"/>
              </a:rPr>
              <a:t>https://minciencias.gov.co/convocatorias/vocaciones-cientificas-ctei/convocatoria-jovenes-investigadores-en-el-marco-la</a:t>
            </a:r>
            <a:endParaRPr kumimoji="0" lang="es-CO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2" name="Imagen 1">
            <a:hlinkClick r:id="rId5"/>
            <a:extLst>
              <a:ext uri="{FF2B5EF4-FFF2-40B4-BE49-F238E27FC236}">
                <a16:creationId xmlns:a16="http://schemas.microsoft.com/office/drawing/2014/main" id="{618DAE6C-B96E-4CE8-8F54-845047518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3322040"/>
            <a:ext cx="4214627" cy="145468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68BA35E8-CDC8-49A4-A150-B14D9E0D0814}"/>
              </a:ext>
            </a:extLst>
          </p:cNvPr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es-CO" dirty="0"/>
            </a:br>
            <a:endParaRPr lang="es-CO" dirty="0"/>
          </a:p>
        </p:txBody>
      </p:sp>
      <p:pic>
        <p:nvPicPr>
          <p:cNvPr id="12" name="Imagen 11">
            <a:hlinkClick r:id="rId7"/>
            <a:extLst>
              <a:ext uri="{FF2B5EF4-FFF2-40B4-BE49-F238E27FC236}">
                <a16:creationId xmlns:a16="http://schemas.microsoft.com/office/drawing/2014/main" id="{D48B2292-04F9-463F-9BB2-75C13ACB3F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863" y="1013104"/>
            <a:ext cx="4004901" cy="209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326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689" y="896665"/>
            <a:ext cx="10198099" cy="4779621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9DAFF39-062C-4007-8335-B8099CE29B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9517716"/>
              </p:ext>
            </p:extLst>
          </p:nvPr>
        </p:nvGraphicFramePr>
        <p:xfrm>
          <a:off x="1484689" y="1156856"/>
          <a:ext cx="10198100" cy="3137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D48DA5E8-8947-41FF-B088-88481C423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4891" y="-5201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51F69CB-09CC-4777-9E41-B0FBD47E2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4891" y="-6291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5" name="CuadroTexto 4"/>
          <p:cNvSpPr txBox="1"/>
          <p:nvPr/>
        </p:nvSpPr>
        <p:spPr>
          <a:xfrm>
            <a:off x="1484688" y="5598864"/>
            <a:ext cx="101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Joaquín Enríquez . Ciudad de México/México. PIXABAY. </a:t>
            </a:r>
            <a:r>
              <a:rPr lang="es-ES" sz="1100" dirty="0">
                <a:hlinkClick r:id="rId8"/>
              </a:rPr>
              <a:t>https://pixabay.com/es/photos/paramo-colombia-p%c3%a1ramo-frailejon-5143709/</a:t>
            </a:r>
            <a:r>
              <a:rPr lang="es-ES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9150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59EDF54-8AC6-4507-923B-52ED09AAA8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3" t="2034" r="3672" b="11800"/>
          <a:stretch/>
        </p:blipFill>
        <p:spPr>
          <a:xfrm>
            <a:off x="0" y="1503333"/>
            <a:ext cx="3283936" cy="268120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21E4C3D-629C-4AEA-89E5-1FB0530820F1}"/>
              </a:ext>
            </a:extLst>
          </p:cNvPr>
          <p:cNvSpPr txBox="1"/>
          <p:nvPr/>
        </p:nvSpPr>
        <p:spPr>
          <a:xfrm>
            <a:off x="3208149" y="139483"/>
            <a:ext cx="877204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Convocatoria de la asignación para la </a:t>
            </a:r>
            <a:r>
              <a:rPr kumimoji="0" lang="es-ES" sz="14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CTeI</a:t>
            </a:r>
            <a:r>
              <a:rPr kumimoji="0" lang="es-ES" sz="1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 del SGR para la conformación de un listado de proyectos elegibles para el fortalecimiento de capacidades de innovación en el sector empresarial y el desarrollo y transferencia de tecnología con enfoque regional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Descripción: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Conformar un listado de proyectos elegibles para el fortalecimiento de capacidades de innovación del sector empresarial en las regiones y aumentar la transferencia y adopción de tecnologías como base para comercializar productos (bienes y servicios) con valor agregado, basados en la investigación y uso del conocimiento científico.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Mecanismo 1 </a:t>
            </a: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Gestión de innovación, Conexión oferta – demanda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M</a:t>
            </a: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ecanismo 2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transferencia de tecnología orientadas a la innovación , validación comercial de nuevas tecnologías (TRL 7-9)</a:t>
            </a: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Dirigido a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: Entidades del Sistema Nacional de Ciencia, Tecnología e Innovación SNCTI, quienes se podrán presentar de manera individual o en alianza. Para efectos de la participación, las entidades en calidad de proponentes y aliados deberán cumplir con los literales, establecidos en el artículo 1.2.3.2.2 del Decreto 1821 de 2020.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Fecha: Apertura 01 de agosto  Cierre viernes 30 de septiembre 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Para más Información consulta: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  <a:hlinkClick r:id="rId4"/>
              </a:rPr>
              <a:t>https://minciencias.gov.co/convocatorias/plan-convocatorias-asctei-2021-2022/convocatoria-la-asignacion-para-la-ctei-del-sgr-13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3734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0BE3596-C4E3-4E05-AA8C-1D5746B87A5C}"/>
              </a:ext>
            </a:extLst>
          </p:cNvPr>
          <p:cNvSpPr txBox="1"/>
          <p:nvPr/>
        </p:nvSpPr>
        <p:spPr>
          <a:xfrm>
            <a:off x="2650210" y="177716"/>
            <a:ext cx="814775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Convocatoria de asignación para la 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CTeI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 para ambiente y desarrollo sostenible del SGR para proyectos de investigación, desarrollo e innovación y fortalecimiento de centros de investigación para el ambiente y el desarrollo sostenible en las regiones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Descripción: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Conformar un listado de proyectos elegibles de investigación, desarrollo tecnológico e innovación y fortalecimiento de capacidades de centros de investigación para la generación de nuevo conocimiento en temáticas ambientales y desarrollo sostenible en las regiones.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Temática: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Ambiente, biodiversidad y los servicios ecosistémicos, hábitat y desarrollo sostenible, mitigación y el desarrollo sostenible.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Mecanismo 1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Entidades del Sistema Nacional de Ciencia, Tecnología e Innovación SNCTI, quienes se podrán presentar de manera individual o en alianza. Para efectos de la participación, las entidades en calidad de proponentes y aliados deberán cumplir con los literales, establecidos en el artículo 1.2.3.2.2 del Decreto 1821 de 2020.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Mecanismo 2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Centros e Institutos de Investigación del Sistema Nacional Ambiental o de entidades adscritas, vinculadas o que brindan apoyo científico y técnico al Ministerio de Ambiente y Desarrollo Sostenible, de conformidad con lo establecido en el Título V de la Ley 99 de 1993, quienes se podrán presentar de manera individual o en alianza.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Fecha : 01 agosto  Cierre: viernes 30 de septiembre de 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Para más Información consulte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  <a:hlinkClick r:id="rId3"/>
              </a:rPr>
              <a:t>https://minciencias.gov.co/convocatorias/plan-convocatorias-asctei-2021-2022/convocatoria-asignacion-para-la-ctei-para-ambiente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 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B9903CC-C3A5-4B80-855E-A7E571DEB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98" y="2386739"/>
            <a:ext cx="2505075" cy="209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3167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</TotalTime>
  <Words>1334</Words>
  <Application>Microsoft Office PowerPoint</Application>
  <PresentationFormat>Panorámica</PresentationFormat>
  <Paragraphs>81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Albertus MT Lt</vt:lpstr>
      <vt:lpstr>Arial</vt:lpstr>
      <vt:lpstr>Bookman Old Style</vt:lpstr>
      <vt:lpstr>Calibri</vt:lpstr>
      <vt:lpstr>Cambria</vt:lpstr>
      <vt:lpstr>Palatino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Milton Andres Rincon Ortega</cp:lastModifiedBy>
  <cp:revision>27</cp:revision>
  <dcterms:created xsi:type="dcterms:W3CDTF">2022-01-18T19:54:19Z</dcterms:created>
  <dcterms:modified xsi:type="dcterms:W3CDTF">2022-09-08T15:22:48Z</dcterms:modified>
</cp:coreProperties>
</file>